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7556500" cy="10693400"/>
  <p:notesSz cx="6858000" cy="9144000"/>
  <p:embeddedFontLst>
    <p:embeddedFont>
      <p:font typeface="Calibri" panose="020F0502020204030204" pitchFamily="34" charset="0"/>
      <p:regular r:id="rId3"/>
      <p:bold r:id="rId4"/>
      <p:italic r:id="rId5"/>
      <p:boldItalic r:id="rId6"/>
    </p:embeddedFont>
    <p:embeddedFont>
      <p:font typeface="Dreaming Outloud Pro" panose="03050502040302030504" pitchFamily="66"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50" d="100"/>
          <a:sy n="50" d="100"/>
        </p:scale>
        <p:origin x="263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font" Target="fonts/font1.fntdata"/><Relationship Id="rId7" Type="http://schemas.openxmlformats.org/officeDocument/2006/relationships/font" Target="fonts/font5.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ableStyles" Target="tableStyles.xml"/><Relationship Id="rId5" Type="http://schemas.openxmlformats.org/officeDocument/2006/relationships/font" Target="fonts/font3.fntdata"/><Relationship Id="rId10" Type="http://schemas.openxmlformats.org/officeDocument/2006/relationships/theme" Target="theme/theme1.xml"/><Relationship Id="rId4" Type="http://schemas.openxmlformats.org/officeDocument/2006/relationships/font" Target="fonts/font2.fntdata"/><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2"/>
          <p:cNvSpPr txBox="1"/>
          <p:nvPr/>
        </p:nvSpPr>
        <p:spPr>
          <a:xfrm>
            <a:off x="1404158" y="210517"/>
            <a:ext cx="4751684" cy="711120"/>
          </a:xfrm>
          <a:prstGeom prst="rect">
            <a:avLst/>
          </a:prstGeom>
        </p:spPr>
        <p:txBody>
          <a:bodyPr lIns="0" tIns="0" rIns="0" bIns="0" rtlCol="0" anchor="t">
            <a:spAutoFit/>
          </a:bodyPr>
          <a:lstStyle/>
          <a:p>
            <a:pPr algn="ctr">
              <a:lnSpc>
                <a:spcPts val="2738"/>
              </a:lnSpc>
            </a:pPr>
            <a:r>
              <a:rPr lang="en-US" sz="2823" dirty="0">
                <a:solidFill>
                  <a:srgbClr val="FF5757"/>
                </a:solidFill>
                <a:latin typeface="Dreaming Outloud Pro" panose="03050502040302030504" pitchFamily="66" charset="0"/>
                <a:cs typeface="Dreaming Outloud Pro" panose="03050502040302030504" pitchFamily="66" charset="0"/>
              </a:rPr>
              <a:t>ANTECEDENTES DE LOS DERECHOS HUMANOS</a:t>
            </a:r>
          </a:p>
        </p:txBody>
      </p:sp>
      <p:sp>
        <p:nvSpPr>
          <p:cNvPr id="3" name="TextBox 3"/>
          <p:cNvSpPr txBox="1"/>
          <p:nvPr/>
        </p:nvSpPr>
        <p:spPr>
          <a:xfrm>
            <a:off x="783799" y="1168802"/>
            <a:ext cx="1284703" cy="676999"/>
          </a:xfrm>
          <a:prstGeom prst="rect">
            <a:avLst/>
          </a:prstGeom>
        </p:spPr>
        <p:txBody>
          <a:bodyPr lIns="0" tIns="0" rIns="0" bIns="0" rtlCol="0" anchor="t">
            <a:spAutoFit/>
          </a:bodyPr>
          <a:lstStyle/>
          <a:p>
            <a:pPr algn="ctr">
              <a:lnSpc>
                <a:spcPts val="5003"/>
              </a:lnSpc>
            </a:pPr>
            <a:r>
              <a:rPr lang="en-US" sz="5158">
                <a:solidFill>
                  <a:srgbClr val="FF914D"/>
                </a:solidFill>
                <a:latin typeface="Dreaming Outloud Pro" panose="03050502040302030504" pitchFamily="66" charset="0"/>
                <a:cs typeface="Dreaming Outloud Pro" panose="03050502040302030504" pitchFamily="66" charset="0"/>
              </a:rPr>
              <a:t>539</a:t>
            </a:r>
          </a:p>
        </p:txBody>
      </p:sp>
      <p:sp>
        <p:nvSpPr>
          <p:cNvPr id="4" name="TextBox 4"/>
          <p:cNvSpPr txBox="1"/>
          <p:nvPr/>
        </p:nvSpPr>
        <p:spPr>
          <a:xfrm>
            <a:off x="1020278" y="1635016"/>
            <a:ext cx="762631" cy="541880"/>
          </a:xfrm>
          <a:prstGeom prst="rect">
            <a:avLst/>
          </a:prstGeom>
        </p:spPr>
        <p:txBody>
          <a:bodyPr lIns="0" tIns="0" rIns="0" bIns="0" rtlCol="0" anchor="t">
            <a:spAutoFit/>
          </a:bodyPr>
          <a:lstStyle/>
          <a:p>
            <a:pPr algn="ctr">
              <a:lnSpc>
                <a:spcPts val="3964"/>
              </a:lnSpc>
            </a:pPr>
            <a:r>
              <a:rPr lang="en-US" sz="4086">
                <a:solidFill>
                  <a:srgbClr val="FF914D"/>
                </a:solidFill>
                <a:latin typeface="Dreaming Outloud Pro" panose="03050502040302030504" pitchFamily="66" charset="0"/>
                <a:cs typeface="Dreaming Outloud Pro" panose="03050502040302030504" pitchFamily="66" charset="0"/>
              </a:rPr>
              <a:t>a.C</a:t>
            </a:r>
          </a:p>
        </p:txBody>
      </p:sp>
      <p:sp>
        <p:nvSpPr>
          <p:cNvPr id="5" name="TextBox 5"/>
          <p:cNvSpPr txBox="1"/>
          <p:nvPr/>
        </p:nvSpPr>
        <p:spPr>
          <a:xfrm>
            <a:off x="816615" y="2375751"/>
            <a:ext cx="1219071" cy="676999"/>
          </a:xfrm>
          <a:prstGeom prst="rect">
            <a:avLst/>
          </a:prstGeom>
        </p:spPr>
        <p:txBody>
          <a:bodyPr lIns="0" tIns="0" rIns="0" bIns="0" rtlCol="0" anchor="t">
            <a:spAutoFit/>
          </a:bodyPr>
          <a:lstStyle/>
          <a:p>
            <a:pPr>
              <a:lnSpc>
                <a:spcPts val="5003"/>
              </a:lnSpc>
            </a:pPr>
            <a:r>
              <a:rPr lang="en-US" sz="5158">
                <a:solidFill>
                  <a:srgbClr val="FFBD59"/>
                </a:solidFill>
                <a:latin typeface="Dreaming Outloud Pro" panose="03050502040302030504" pitchFamily="66" charset="0"/>
                <a:cs typeface="Dreaming Outloud Pro" panose="03050502040302030504" pitchFamily="66" charset="0"/>
              </a:rPr>
              <a:t>1215</a:t>
            </a:r>
          </a:p>
        </p:txBody>
      </p:sp>
      <p:sp>
        <p:nvSpPr>
          <p:cNvPr id="6" name="TextBox 6"/>
          <p:cNvSpPr txBox="1"/>
          <p:nvPr/>
        </p:nvSpPr>
        <p:spPr>
          <a:xfrm>
            <a:off x="816615" y="3300400"/>
            <a:ext cx="1219071" cy="676999"/>
          </a:xfrm>
          <a:prstGeom prst="rect">
            <a:avLst/>
          </a:prstGeom>
        </p:spPr>
        <p:txBody>
          <a:bodyPr lIns="0" tIns="0" rIns="0" bIns="0" rtlCol="0" anchor="t">
            <a:spAutoFit/>
          </a:bodyPr>
          <a:lstStyle/>
          <a:p>
            <a:pPr>
              <a:lnSpc>
                <a:spcPts val="5003"/>
              </a:lnSpc>
            </a:pPr>
            <a:r>
              <a:rPr lang="en-US" sz="5158">
                <a:solidFill>
                  <a:srgbClr val="FFDE59"/>
                </a:solidFill>
                <a:latin typeface="Dreaming Outloud Pro" panose="03050502040302030504" pitchFamily="66" charset="0"/>
                <a:cs typeface="Dreaming Outloud Pro" panose="03050502040302030504" pitchFamily="66" charset="0"/>
              </a:rPr>
              <a:t>1776</a:t>
            </a:r>
          </a:p>
        </p:txBody>
      </p:sp>
      <p:sp>
        <p:nvSpPr>
          <p:cNvPr id="7" name="TextBox 7"/>
          <p:cNvSpPr txBox="1"/>
          <p:nvPr/>
        </p:nvSpPr>
        <p:spPr>
          <a:xfrm>
            <a:off x="2238857" y="1362480"/>
            <a:ext cx="4476230" cy="845820"/>
          </a:xfrm>
          <a:prstGeom prst="rect">
            <a:avLst/>
          </a:prstGeom>
        </p:spPr>
        <p:txBody>
          <a:bodyPr lIns="0" tIns="0" rIns="0" bIns="0" rtlCol="0" anchor="t">
            <a:spAutoFit/>
          </a:bodyPr>
          <a:lstStyle/>
          <a:p>
            <a:pPr>
              <a:lnSpc>
                <a:spcPts val="1679"/>
              </a:lnSpc>
            </a:pPr>
            <a:r>
              <a:rPr lang="en-US" sz="1200" dirty="0" err="1">
                <a:solidFill>
                  <a:srgbClr val="FFFFFF"/>
                </a:solidFill>
                <a:latin typeface="Arial" panose="020B0604020202020204" pitchFamily="34" charset="0"/>
                <a:cs typeface="Arial" panose="020B0604020202020204" pitchFamily="34" charset="0"/>
              </a:rPr>
              <a:t>Cuando</a:t>
            </a:r>
            <a:r>
              <a:rPr lang="en-US" sz="1200" dirty="0">
                <a:solidFill>
                  <a:srgbClr val="FFFFFF"/>
                </a:solidFill>
                <a:latin typeface="Arial" panose="020B0604020202020204" pitchFamily="34" charset="0"/>
                <a:cs typeface="Arial" panose="020B0604020202020204" pitchFamily="34" charset="0"/>
              </a:rPr>
              <a:t> Ciro </a:t>
            </a:r>
            <a:r>
              <a:rPr lang="en-US" sz="1200" dirty="0" err="1">
                <a:solidFill>
                  <a:srgbClr val="FFFFFF"/>
                </a:solidFill>
                <a:latin typeface="Arial" panose="020B0604020202020204" pitchFamily="34" charset="0"/>
                <a:cs typeface="Arial" panose="020B0604020202020204" pitchFamily="34" charset="0"/>
              </a:rPr>
              <a:t>el</a:t>
            </a:r>
            <a:r>
              <a:rPr lang="en-US" sz="1200" dirty="0">
                <a:solidFill>
                  <a:srgbClr val="FFFFFF"/>
                </a:solidFill>
                <a:latin typeface="Arial" panose="020B0604020202020204" pitchFamily="34" charset="0"/>
                <a:cs typeface="Arial" panose="020B0604020202020204" pitchFamily="34" charset="0"/>
              </a:rPr>
              <a:t> Grande </a:t>
            </a:r>
            <a:r>
              <a:rPr lang="en-US" sz="1200" dirty="0" err="1">
                <a:solidFill>
                  <a:srgbClr val="FFFFFF"/>
                </a:solidFill>
                <a:latin typeface="Arial" panose="020B0604020202020204" pitchFamily="34" charset="0"/>
                <a:cs typeface="Arial" panose="020B0604020202020204" pitchFamily="34" charset="0"/>
              </a:rPr>
              <a:t>conquista</a:t>
            </a:r>
            <a:r>
              <a:rPr lang="en-US" sz="1200" dirty="0">
                <a:solidFill>
                  <a:srgbClr val="FFFFFF"/>
                </a:solidFill>
                <a:latin typeface="Arial" panose="020B0604020202020204" pitchFamily="34" charset="0"/>
                <a:cs typeface="Arial" panose="020B0604020202020204" pitchFamily="34" charset="0"/>
              </a:rPr>
              <a:t> Persia, </a:t>
            </a:r>
            <a:r>
              <a:rPr lang="en-US" sz="1200" dirty="0" err="1">
                <a:solidFill>
                  <a:srgbClr val="FFFFFF"/>
                </a:solidFill>
                <a:latin typeface="Arial" panose="020B0604020202020204" pitchFamily="34" charset="0"/>
                <a:cs typeface="Arial" panose="020B0604020202020204" pitchFamily="34" charset="0"/>
              </a:rPr>
              <a:t>dejó</a:t>
            </a:r>
            <a:r>
              <a:rPr lang="en-US" sz="1200" dirty="0">
                <a:solidFill>
                  <a:srgbClr val="FFFFFF"/>
                </a:solidFill>
                <a:latin typeface="Arial" panose="020B0604020202020204" pitchFamily="34" charset="0"/>
                <a:cs typeface="Arial" panose="020B0604020202020204" pitchFamily="34" charset="0"/>
              </a:rPr>
              <a:t> que </a:t>
            </a:r>
            <a:r>
              <a:rPr lang="en-US" sz="1200" dirty="0" err="1">
                <a:solidFill>
                  <a:srgbClr val="FFFFFF"/>
                </a:solidFill>
                <a:latin typeface="Arial" panose="020B0604020202020204" pitchFamily="34" charset="0"/>
                <a:cs typeface="Arial" panose="020B0604020202020204" pitchFamily="34" charset="0"/>
              </a:rPr>
              <a:t>todos</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los</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esclavos</a:t>
            </a:r>
            <a:r>
              <a:rPr lang="en-US" sz="1200" dirty="0">
                <a:solidFill>
                  <a:srgbClr val="FFFFFF"/>
                </a:solidFill>
                <a:latin typeface="Arial" panose="020B0604020202020204" pitchFamily="34" charset="0"/>
                <a:cs typeface="Arial" panose="020B0604020202020204" pitchFamily="34" charset="0"/>
              </a:rPr>
              <a:t> se </a:t>
            </a:r>
            <a:r>
              <a:rPr lang="en-US" sz="1200" dirty="0" err="1">
                <a:solidFill>
                  <a:srgbClr val="FFFFFF"/>
                </a:solidFill>
                <a:latin typeface="Arial" panose="020B0604020202020204" pitchFamily="34" charset="0"/>
                <a:cs typeface="Arial" panose="020B0604020202020204" pitchFamily="34" charset="0"/>
              </a:rPr>
              <a:t>fueran</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en</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libertad</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proclamando</a:t>
            </a:r>
            <a:r>
              <a:rPr lang="en-US" sz="1200" dirty="0">
                <a:solidFill>
                  <a:srgbClr val="FFFFFF"/>
                </a:solidFill>
                <a:latin typeface="Arial" panose="020B0604020202020204" pitchFamily="34" charset="0"/>
                <a:cs typeface="Arial" panose="020B0604020202020204" pitchFamily="34" charset="0"/>
              </a:rPr>
              <a:t> a </a:t>
            </a:r>
            <a:r>
              <a:rPr lang="en-US" sz="1200" dirty="0" err="1">
                <a:solidFill>
                  <a:srgbClr val="FFFFFF"/>
                </a:solidFill>
                <a:latin typeface="Arial" panose="020B0604020202020204" pitchFamily="34" charset="0"/>
                <a:cs typeface="Arial" panose="020B0604020202020204" pitchFamily="34" charset="0"/>
              </a:rPr>
              <a:t>su</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vez</a:t>
            </a:r>
            <a:r>
              <a:rPr lang="en-US" sz="1200" dirty="0">
                <a:solidFill>
                  <a:srgbClr val="FFFFFF"/>
                </a:solidFill>
                <a:latin typeface="Arial" panose="020B0604020202020204" pitchFamily="34" charset="0"/>
                <a:cs typeface="Arial" panose="020B0604020202020204" pitchFamily="34" charset="0"/>
              </a:rPr>
              <a:t> la </a:t>
            </a:r>
            <a:r>
              <a:rPr lang="en-US" sz="1200" dirty="0" err="1">
                <a:solidFill>
                  <a:srgbClr val="FFFFFF"/>
                </a:solidFill>
                <a:latin typeface="Arial" panose="020B0604020202020204" pitchFamily="34" charset="0"/>
                <a:cs typeface="Arial" panose="020B0604020202020204" pitchFamily="34" charset="0"/>
              </a:rPr>
              <a:t>libertad</a:t>
            </a:r>
            <a:r>
              <a:rPr lang="en-US" sz="1200" dirty="0">
                <a:solidFill>
                  <a:srgbClr val="FFFFFF"/>
                </a:solidFill>
                <a:latin typeface="Arial" panose="020B0604020202020204" pitchFamily="34" charset="0"/>
                <a:cs typeface="Arial" panose="020B0604020202020204" pitchFamily="34" charset="0"/>
              </a:rPr>
              <a:t> religiosa y </a:t>
            </a:r>
            <a:r>
              <a:rPr lang="en-US" sz="1200" dirty="0" err="1">
                <a:solidFill>
                  <a:srgbClr val="FFFFFF"/>
                </a:solidFill>
                <a:latin typeface="Arial" panose="020B0604020202020204" pitchFamily="34" charset="0"/>
                <a:cs typeface="Arial" panose="020B0604020202020204" pitchFamily="34" charset="0"/>
              </a:rPr>
              <a:t>convirtiéndose</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en</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el</a:t>
            </a:r>
            <a:r>
              <a:rPr lang="en-US" sz="1200" dirty="0">
                <a:solidFill>
                  <a:srgbClr val="FFFFFF"/>
                </a:solidFill>
                <a:latin typeface="Arial" panose="020B0604020202020204" pitchFamily="34" charset="0"/>
                <a:cs typeface="Arial" panose="020B0604020202020204" pitchFamily="34" charset="0"/>
              </a:rPr>
              <a:t> primer precursor de </a:t>
            </a:r>
            <a:r>
              <a:rPr lang="en-US" sz="1200" dirty="0" err="1">
                <a:solidFill>
                  <a:srgbClr val="FFFFFF"/>
                </a:solidFill>
                <a:latin typeface="Arial" panose="020B0604020202020204" pitchFamily="34" charset="0"/>
                <a:cs typeface="Arial" panose="020B0604020202020204" pitchFamily="34" charset="0"/>
              </a:rPr>
              <a:t>los</a:t>
            </a:r>
            <a:r>
              <a:rPr lang="en-US" sz="1200" dirty="0">
                <a:solidFill>
                  <a:srgbClr val="FFFFFF"/>
                </a:solidFill>
                <a:latin typeface="Arial" panose="020B0604020202020204" pitchFamily="34" charset="0"/>
                <a:cs typeface="Arial" panose="020B0604020202020204" pitchFamily="34" charset="0"/>
              </a:rPr>
              <a:t> derechos </a:t>
            </a:r>
            <a:r>
              <a:rPr lang="en-US" sz="1200" dirty="0" err="1">
                <a:solidFill>
                  <a:srgbClr val="FFFFFF"/>
                </a:solidFill>
                <a:latin typeface="Arial" panose="020B0604020202020204" pitchFamily="34" charset="0"/>
                <a:cs typeface="Arial" panose="020B0604020202020204" pitchFamily="34" charset="0"/>
              </a:rPr>
              <a:t>humanos</a:t>
            </a:r>
            <a:r>
              <a:rPr lang="en-US" sz="1200" dirty="0">
                <a:solidFill>
                  <a:srgbClr val="FFFFFF"/>
                </a:solidFill>
                <a:latin typeface="Arial" panose="020B0604020202020204" pitchFamily="34" charset="0"/>
                <a:cs typeface="Arial" panose="020B0604020202020204" pitchFamily="34" charset="0"/>
              </a:rPr>
              <a:t>. Sus palabras </a:t>
            </a:r>
            <a:r>
              <a:rPr lang="en-US" sz="1200" dirty="0" err="1">
                <a:solidFill>
                  <a:srgbClr val="FFFFFF"/>
                </a:solidFill>
                <a:latin typeface="Arial" panose="020B0604020202020204" pitchFamily="34" charset="0"/>
                <a:cs typeface="Arial" panose="020B0604020202020204" pitchFamily="34" charset="0"/>
              </a:rPr>
              <a:t>quedaron</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grabadas</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en</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el</a:t>
            </a:r>
            <a:r>
              <a:rPr lang="en-US" sz="1200" dirty="0">
                <a:solidFill>
                  <a:srgbClr val="FFFFFF"/>
                </a:solidFill>
                <a:latin typeface="Arial" panose="020B0604020202020204" pitchFamily="34" charset="0"/>
                <a:cs typeface="Arial" panose="020B0604020202020204" pitchFamily="34" charset="0"/>
              </a:rPr>
              <a:t> </a:t>
            </a:r>
            <a:r>
              <a:rPr lang="en-US" sz="1200" dirty="0" err="1">
                <a:solidFill>
                  <a:srgbClr val="FFFFFF"/>
                </a:solidFill>
                <a:latin typeface="Arial" panose="020B0604020202020204" pitchFamily="34" charset="0"/>
                <a:cs typeface="Arial" panose="020B0604020202020204" pitchFamily="34" charset="0"/>
              </a:rPr>
              <a:t>Cilindro</a:t>
            </a:r>
            <a:r>
              <a:rPr lang="en-US" sz="1200" dirty="0">
                <a:solidFill>
                  <a:srgbClr val="FFFFFF"/>
                </a:solidFill>
                <a:latin typeface="Arial" panose="020B0604020202020204" pitchFamily="34" charset="0"/>
                <a:cs typeface="Arial" panose="020B0604020202020204" pitchFamily="34" charset="0"/>
              </a:rPr>
              <a:t> de Ciro.</a:t>
            </a:r>
          </a:p>
        </p:txBody>
      </p:sp>
      <p:sp>
        <p:nvSpPr>
          <p:cNvPr id="8" name="TextBox 8"/>
          <p:cNvSpPr txBox="1"/>
          <p:nvPr/>
        </p:nvSpPr>
        <p:spPr>
          <a:xfrm>
            <a:off x="2238857" y="1064512"/>
            <a:ext cx="1992352" cy="273393"/>
          </a:xfrm>
          <a:prstGeom prst="rect">
            <a:avLst/>
          </a:prstGeom>
        </p:spPr>
        <p:txBody>
          <a:bodyPr lIns="0" tIns="0" rIns="0" bIns="0" rtlCol="0" anchor="t">
            <a:spAutoFit/>
          </a:bodyPr>
          <a:lstStyle/>
          <a:p>
            <a:pPr>
              <a:lnSpc>
                <a:spcPts val="2008"/>
              </a:lnSpc>
            </a:pPr>
            <a:r>
              <a:rPr lang="en-US" sz="2070">
                <a:solidFill>
                  <a:srgbClr val="FF914D"/>
                </a:solidFill>
                <a:latin typeface="Dreaming Outloud Pro" panose="03050502040302030504" pitchFamily="66" charset="0"/>
                <a:cs typeface="Dreaming Outloud Pro" panose="03050502040302030504" pitchFamily="66" charset="0"/>
              </a:rPr>
              <a:t>Cilindro de Ciro</a:t>
            </a:r>
          </a:p>
        </p:txBody>
      </p:sp>
      <p:sp>
        <p:nvSpPr>
          <p:cNvPr id="9" name="TextBox 9"/>
          <p:cNvSpPr txBox="1"/>
          <p:nvPr/>
        </p:nvSpPr>
        <p:spPr>
          <a:xfrm>
            <a:off x="2238857" y="2607044"/>
            <a:ext cx="4487532" cy="426720"/>
          </a:xfrm>
          <a:prstGeom prst="rect">
            <a:avLst/>
          </a:prstGeom>
        </p:spPr>
        <p:txBody>
          <a:bodyPr lIns="0" tIns="0" rIns="0" bIns="0" rtlCol="0" anchor="t">
            <a:spAutoFit/>
          </a:bodyPr>
          <a:lstStyle/>
          <a:p>
            <a:pPr>
              <a:lnSpc>
                <a:spcPts val="1679"/>
              </a:lnSpc>
            </a:pPr>
            <a:r>
              <a:rPr lang="en-US" sz="1200">
                <a:solidFill>
                  <a:srgbClr val="FFFFFF"/>
                </a:solidFill>
                <a:latin typeface="Arial" panose="020B0604020202020204" pitchFamily="34" charset="0"/>
                <a:cs typeface="Arial" panose="020B0604020202020204" pitchFamily="34" charset="0"/>
              </a:rPr>
              <a:t>El rey ingles Juan I firma el primer documento que reconoce los derechos de las personas.</a:t>
            </a:r>
          </a:p>
        </p:txBody>
      </p:sp>
      <p:sp>
        <p:nvSpPr>
          <p:cNvPr id="10" name="TextBox 10"/>
          <p:cNvSpPr txBox="1"/>
          <p:nvPr/>
        </p:nvSpPr>
        <p:spPr>
          <a:xfrm>
            <a:off x="2238857" y="2309076"/>
            <a:ext cx="1992352" cy="273393"/>
          </a:xfrm>
          <a:prstGeom prst="rect">
            <a:avLst/>
          </a:prstGeom>
        </p:spPr>
        <p:txBody>
          <a:bodyPr lIns="0" tIns="0" rIns="0" bIns="0" rtlCol="0" anchor="t">
            <a:spAutoFit/>
          </a:bodyPr>
          <a:lstStyle/>
          <a:p>
            <a:pPr>
              <a:lnSpc>
                <a:spcPts val="2008"/>
              </a:lnSpc>
            </a:pPr>
            <a:r>
              <a:rPr lang="en-US" sz="2070">
                <a:solidFill>
                  <a:srgbClr val="FFBD59"/>
                </a:solidFill>
                <a:latin typeface="Dreaming Outloud Pro" panose="03050502040302030504" pitchFamily="66" charset="0"/>
                <a:cs typeface="Dreaming Outloud Pro" panose="03050502040302030504" pitchFamily="66" charset="0"/>
              </a:rPr>
              <a:t>Carta Magna</a:t>
            </a:r>
          </a:p>
        </p:txBody>
      </p:sp>
      <p:sp>
        <p:nvSpPr>
          <p:cNvPr id="11" name="TextBox 11"/>
          <p:cNvSpPr txBox="1"/>
          <p:nvPr/>
        </p:nvSpPr>
        <p:spPr>
          <a:xfrm>
            <a:off x="2238857" y="3432508"/>
            <a:ext cx="4487532" cy="845820"/>
          </a:xfrm>
          <a:prstGeom prst="rect">
            <a:avLst/>
          </a:prstGeom>
        </p:spPr>
        <p:txBody>
          <a:bodyPr lIns="0" tIns="0" rIns="0" bIns="0" rtlCol="0" anchor="t">
            <a:spAutoFit/>
          </a:bodyPr>
          <a:lstStyle/>
          <a:p>
            <a:pPr>
              <a:lnSpc>
                <a:spcPts val="1679"/>
              </a:lnSpc>
            </a:pPr>
            <a:r>
              <a:rPr lang="en-US" sz="1200">
                <a:solidFill>
                  <a:srgbClr val="FFFFFF"/>
                </a:solidFill>
                <a:latin typeface="Arial" panose="020B0604020202020204" pitchFamily="34" charset="0"/>
                <a:cs typeface="Arial" panose="020B0604020202020204" pitchFamily="34" charset="0"/>
              </a:rPr>
              <a:t>En la declaración de la independencia de los Estados Unidos se incluye el concepto de los derechos naturales y recoge que todos los seres humanos son iguales y tienen derechos inalienables como el derecho a la vida y a la libertad.</a:t>
            </a:r>
          </a:p>
        </p:txBody>
      </p:sp>
      <p:sp>
        <p:nvSpPr>
          <p:cNvPr id="12" name="TextBox 12"/>
          <p:cNvSpPr txBox="1"/>
          <p:nvPr/>
        </p:nvSpPr>
        <p:spPr>
          <a:xfrm>
            <a:off x="2238857" y="3134540"/>
            <a:ext cx="3259766" cy="273393"/>
          </a:xfrm>
          <a:prstGeom prst="rect">
            <a:avLst/>
          </a:prstGeom>
        </p:spPr>
        <p:txBody>
          <a:bodyPr lIns="0" tIns="0" rIns="0" bIns="0" rtlCol="0" anchor="t">
            <a:spAutoFit/>
          </a:bodyPr>
          <a:lstStyle/>
          <a:p>
            <a:pPr>
              <a:lnSpc>
                <a:spcPts val="2008"/>
              </a:lnSpc>
            </a:pPr>
            <a:r>
              <a:rPr lang="en-US" sz="2070">
                <a:solidFill>
                  <a:srgbClr val="FFDE59"/>
                </a:solidFill>
                <a:latin typeface="Dreaming Outloud Pro" panose="03050502040302030504" pitchFamily="66" charset="0"/>
                <a:cs typeface="Dreaming Outloud Pro" panose="03050502040302030504" pitchFamily="66" charset="0"/>
              </a:rPr>
              <a:t>Independencia de América</a:t>
            </a:r>
          </a:p>
        </p:txBody>
      </p:sp>
      <p:sp>
        <p:nvSpPr>
          <p:cNvPr id="14" name="TextBox 14"/>
          <p:cNvSpPr txBox="1"/>
          <p:nvPr/>
        </p:nvSpPr>
        <p:spPr>
          <a:xfrm>
            <a:off x="816615" y="4638756"/>
            <a:ext cx="1219070" cy="703193"/>
          </a:xfrm>
          <a:prstGeom prst="rect">
            <a:avLst/>
          </a:prstGeom>
        </p:spPr>
        <p:txBody>
          <a:bodyPr lIns="0" tIns="0" rIns="0" bIns="0" rtlCol="0" anchor="t">
            <a:spAutoFit/>
          </a:bodyPr>
          <a:lstStyle/>
          <a:p>
            <a:pPr>
              <a:lnSpc>
                <a:spcPts val="5003"/>
              </a:lnSpc>
            </a:pPr>
            <a:r>
              <a:rPr lang="en-US" sz="5158">
                <a:solidFill>
                  <a:srgbClr val="C9E265"/>
                </a:solidFill>
                <a:latin typeface="Dreaming Outloud Pro" panose="03050502040302030504" pitchFamily="66" charset="0"/>
                <a:cs typeface="Dreaming Outloud Pro" panose="03050502040302030504" pitchFamily="66" charset="0"/>
              </a:rPr>
              <a:t>1789</a:t>
            </a:r>
          </a:p>
        </p:txBody>
      </p:sp>
      <p:sp>
        <p:nvSpPr>
          <p:cNvPr id="15" name="TextBox 15"/>
          <p:cNvSpPr txBox="1"/>
          <p:nvPr/>
        </p:nvSpPr>
        <p:spPr>
          <a:xfrm>
            <a:off x="773585" y="6258731"/>
            <a:ext cx="1305131" cy="703193"/>
          </a:xfrm>
          <a:prstGeom prst="rect">
            <a:avLst/>
          </a:prstGeom>
        </p:spPr>
        <p:txBody>
          <a:bodyPr lIns="0" tIns="0" rIns="0" bIns="0" rtlCol="0" anchor="t">
            <a:spAutoFit/>
          </a:bodyPr>
          <a:lstStyle/>
          <a:p>
            <a:pPr>
              <a:lnSpc>
                <a:spcPts val="5003"/>
              </a:lnSpc>
            </a:pPr>
            <a:r>
              <a:rPr lang="en-US" sz="5158">
                <a:solidFill>
                  <a:srgbClr val="7ED957"/>
                </a:solidFill>
                <a:latin typeface="Dreaming Outloud Pro" panose="03050502040302030504" pitchFamily="66" charset="0"/>
                <a:cs typeface="Dreaming Outloud Pro" panose="03050502040302030504" pitchFamily="66" charset="0"/>
              </a:rPr>
              <a:t>1915</a:t>
            </a:r>
          </a:p>
        </p:txBody>
      </p:sp>
      <p:sp>
        <p:nvSpPr>
          <p:cNvPr id="16" name="TextBox 16"/>
          <p:cNvSpPr txBox="1"/>
          <p:nvPr/>
        </p:nvSpPr>
        <p:spPr>
          <a:xfrm>
            <a:off x="773585" y="7649528"/>
            <a:ext cx="1305131" cy="703193"/>
          </a:xfrm>
          <a:prstGeom prst="rect">
            <a:avLst/>
          </a:prstGeom>
        </p:spPr>
        <p:txBody>
          <a:bodyPr lIns="0" tIns="0" rIns="0" bIns="0" rtlCol="0" anchor="t">
            <a:spAutoFit/>
          </a:bodyPr>
          <a:lstStyle/>
          <a:p>
            <a:pPr>
              <a:lnSpc>
                <a:spcPts val="5003"/>
              </a:lnSpc>
            </a:pPr>
            <a:r>
              <a:rPr lang="en-US" sz="5158">
                <a:solidFill>
                  <a:srgbClr val="5CE1E6"/>
                </a:solidFill>
                <a:latin typeface="Dreaming Outloud Pro" panose="03050502040302030504" pitchFamily="66" charset="0"/>
                <a:cs typeface="Dreaming Outloud Pro" panose="03050502040302030504" pitchFamily="66" charset="0"/>
              </a:rPr>
              <a:t>1945</a:t>
            </a:r>
          </a:p>
        </p:txBody>
      </p:sp>
      <p:sp>
        <p:nvSpPr>
          <p:cNvPr id="17" name="TextBox 17"/>
          <p:cNvSpPr txBox="1"/>
          <p:nvPr/>
        </p:nvSpPr>
        <p:spPr>
          <a:xfrm>
            <a:off x="756000" y="9270604"/>
            <a:ext cx="1340301" cy="703193"/>
          </a:xfrm>
          <a:prstGeom prst="rect">
            <a:avLst/>
          </a:prstGeom>
        </p:spPr>
        <p:txBody>
          <a:bodyPr lIns="0" tIns="0" rIns="0" bIns="0" rtlCol="0" anchor="t">
            <a:spAutoFit/>
          </a:bodyPr>
          <a:lstStyle/>
          <a:p>
            <a:pPr>
              <a:lnSpc>
                <a:spcPts val="5003"/>
              </a:lnSpc>
            </a:pPr>
            <a:r>
              <a:rPr lang="en-US" sz="5158">
                <a:solidFill>
                  <a:srgbClr val="38B6FF"/>
                </a:solidFill>
                <a:latin typeface="Dreaming Outloud Pro" panose="03050502040302030504" pitchFamily="66" charset="0"/>
                <a:cs typeface="Dreaming Outloud Pro" panose="03050502040302030504" pitchFamily="66" charset="0"/>
              </a:rPr>
              <a:t>1948</a:t>
            </a:r>
          </a:p>
        </p:txBody>
      </p:sp>
      <p:sp>
        <p:nvSpPr>
          <p:cNvPr id="18" name="TextBox 18"/>
          <p:cNvSpPr txBox="1"/>
          <p:nvPr/>
        </p:nvSpPr>
        <p:spPr>
          <a:xfrm>
            <a:off x="2238857" y="4766796"/>
            <a:ext cx="4487532" cy="1288623"/>
          </a:xfrm>
          <a:prstGeom prst="rect">
            <a:avLst/>
          </a:prstGeom>
        </p:spPr>
        <p:txBody>
          <a:bodyPr lIns="0" tIns="0" rIns="0" bIns="0" rtlCol="0" anchor="t">
            <a:spAutoFit/>
          </a:bodyPr>
          <a:lstStyle/>
          <a:p>
            <a:pPr>
              <a:lnSpc>
                <a:spcPts val="1679"/>
              </a:lnSpc>
            </a:pPr>
            <a:r>
              <a:rPr lang="en-US" sz="1200">
                <a:solidFill>
                  <a:srgbClr val="FFFFFF"/>
                </a:solidFill>
                <a:latin typeface="Arial" panose="020B0604020202020204" pitchFamily="34" charset="0"/>
                <a:cs typeface="Arial" panose="020B0604020202020204" pitchFamily="34" charset="0"/>
              </a:rPr>
              <a:t>Amplía los derechos establecidos en la declaración de la independencia de América, y hace hincapié en que tales derechos son naturales.</a:t>
            </a:r>
          </a:p>
          <a:p>
            <a:pPr>
              <a:lnSpc>
                <a:spcPts val="1679"/>
              </a:lnSpc>
            </a:pPr>
            <a:r>
              <a:rPr lang="en-US" sz="1200">
                <a:solidFill>
                  <a:srgbClr val="FFFFFF"/>
                </a:solidFill>
                <a:latin typeface="Arial" panose="020B0604020202020204" pitchFamily="34" charset="0"/>
                <a:cs typeface="Arial" panose="020B0604020202020204" pitchFamily="34" charset="0"/>
              </a:rPr>
              <a:t>La idea de los derechos humanos se extiende por Europa, pero más allá de este continente los pueblos colonizados y sus derechos, vulnerados.</a:t>
            </a:r>
          </a:p>
        </p:txBody>
      </p:sp>
      <p:sp>
        <p:nvSpPr>
          <p:cNvPr id="19" name="TextBox 19"/>
          <p:cNvSpPr txBox="1"/>
          <p:nvPr/>
        </p:nvSpPr>
        <p:spPr>
          <a:xfrm>
            <a:off x="2238857" y="4449778"/>
            <a:ext cx="2636690" cy="271998"/>
          </a:xfrm>
          <a:prstGeom prst="rect">
            <a:avLst/>
          </a:prstGeom>
        </p:spPr>
        <p:txBody>
          <a:bodyPr lIns="0" tIns="0" rIns="0" bIns="0" rtlCol="0" anchor="t">
            <a:spAutoFit/>
          </a:bodyPr>
          <a:lstStyle/>
          <a:p>
            <a:pPr>
              <a:lnSpc>
                <a:spcPts val="2008"/>
              </a:lnSpc>
            </a:pPr>
            <a:r>
              <a:rPr lang="en-US" sz="2070">
                <a:solidFill>
                  <a:srgbClr val="C9E265"/>
                </a:solidFill>
                <a:latin typeface="Dreaming Outloud Pro" panose="03050502040302030504" pitchFamily="66" charset="0"/>
                <a:cs typeface="Dreaming Outloud Pro" panose="03050502040302030504" pitchFamily="66" charset="0"/>
              </a:rPr>
              <a:t>Revolución Francesa</a:t>
            </a:r>
          </a:p>
        </p:txBody>
      </p:sp>
      <p:sp>
        <p:nvSpPr>
          <p:cNvPr id="20" name="TextBox 20"/>
          <p:cNvSpPr txBox="1"/>
          <p:nvPr/>
        </p:nvSpPr>
        <p:spPr>
          <a:xfrm>
            <a:off x="2238857" y="6430461"/>
            <a:ext cx="4545524" cy="634597"/>
          </a:xfrm>
          <a:prstGeom prst="rect">
            <a:avLst/>
          </a:prstGeom>
        </p:spPr>
        <p:txBody>
          <a:bodyPr lIns="0" tIns="0" rIns="0" bIns="0" rtlCol="0" anchor="t">
            <a:spAutoFit/>
          </a:bodyPr>
          <a:lstStyle/>
          <a:p>
            <a:pPr>
              <a:lnSpc>
                <a:spcPts val="1679"/>
              </a:lnSpc>
            </a:pPr>
            <a:r>
              <a:rPr lang="en-US" sz="1200">
                <a:solidFill>
                  <a:srgbClr val="FFFFFF"/>
                </a:solidFill>
                <a:latin typeface="Arial" panose="020B0604020202020204" pitchFamily="34" charset="0"/>
                <a:cs typeface="Arial" panose="020B0604020202020204" pitchFamily="34" charset="0"/>
              </a:rPr>
              <a:t>Hasta que Gandhi comienza a difundir que todas las personas del mundo tienen derechos, no solamente en Europa, a través de sus protestas pacíficas.</a:t>
            </a:r>
          </a:p>
        </p:txBody>
      </p:sp>
      <p:sp>
        <p:nvSpPr>
          <p:cNvPr id="21" name="TextBox 21"/>
          <p:cNvSpPr txBox="1"/>
          <p:nvPr/>
        </p:nvSpPr>
        <p:spPr>
          <a:xfrm>
            <a:off x="2238857" y="6113442"/>
            <a:ext cx="2636690" cy="271998"/>
          </a:xfrm>
          <a:prstGeom prst="rect">
            <a:avLst/>
          </a:prstGeom>
        </p:spPr>
        <p:txBody>
          <a:bodyPr lIns="0" tIns="0" rIns="0" bIns="0" rtlCol="0" anchor="t">
            <a:spAutoFit/>
          </a:bodyPr>
          <a:lstStyle/>
          <a:p>
            <a:pPr>
              <a:lnSpc>
                <a:spcPts val="2008"/>
              </a:lnSpc>
            </a:pPr>
            <a:r>
              <a:rPr lang="en-US" sz="2070" dirty="0">
                <a:solidFill>
                  <a:srgbClr val="7ED957"/>
                </a:solidFill>
                <a:latin typeface="Dreaming Outloud Pro" panose="03050502040302030504" pitchFamily="66" charset="0"/>
                <a:cs typeface="Dreaming Outloud Pro" panose="03050502040302030504" pitchFamily="66" charset="0"/>
              </a:rPr>
              <a:t>Mahatma Gandhi</a:t>
            </a:r>
          </a:p>
        </p:txBody>
      </p:sp>
      <p:sp>
        <p:nvSpPr>
          <p:cNvPr id="22" name="TextBox 22"/>
          <p:cNvSpPr txBox="1"/>
          <p:nvPr/>
        </p:nvSpPr>
        <p:spPr>
          <a:xfrm>
            <a:off x="2238857" y="7967491"/>
            <a:ext cx="4466017" cy="852606"/>
          </a:xfrm>
          <a:prstGeom prst="rect">
            <a:avLst/>
          </a:prstGeom>
        </p:spPr>
        <p:txBody>
          <a:bodyPr lIns="0" tIns="0" rIns="0" bIns="0" rtlCol="0" anchor="t">
            <a:spAutoFit/>
          </a:bodyPr>
          <a:lstStyle/>
          <a:p>
            <a:pPr>
              <a:lnSpc>
                <a:spcPts val="1679"/>
              </a:lnSpc>
            </a:pPr>
            <a:r>
              <a:rPr lang="en-US" sz="1200">
                <a:solidFill>
                  <a:srgbClr val="FFFFFF"/>
                </a:solidFill>
                <a:latin typeface="Arial" panose="020B0604020202020204" pitchFamily="34" charset="0"/>
                <a:cs typeface="Arial" panose="020B0604020202020204" pitchFamily="34" charset="0"/>
              </a:rPr>
              <a:t>El 26 de junio de ese año, en la carta de las Naciones Unidas será la primera vez que aparezca el termino de "derechos humanos". En la carta fundacional aparece 7 veces a lo largo del texto.</a:t>
            </a:r>
          </a:p>
        </p:txBody>
      </p:sp>
      <p:sp>
        <p:nvSpPr>
          <p:cNvPr id="23" name="TextBox 23"/>
          <p:cNvSpPr txBox="1"/>
          <p:nvPr/>
        </p:nvSpPr>
        <p:spPr>
          <a:xfrm>
            <a:off x="2238857" y="7148457"/>
            <a:ext cx="3259766" cy="784934"/>
          </a:xfrm>
          <a:prstGeom prst="rect">
            <a:avLst/>
          </a:prstGeom>
        </p:spPr>
        <p:txBody>
          <a:bodyPr lIns="0" tIns="0" rIns="0" bIns="0" rtlCol="0" anchor="t">
            <a:spAutoFit/>
          </a:bodyPr>
          <a:lstStyle/>
          <a:p>
            <a:pPr>
              <a:lnSpc>
                <a:spcPts val="2008"/>
              </a:lnSpc>
            </a:pPr>
            <a:r>
              <a:rPr lang="en-US" sz="2070">
                <a:solidFill>
                  <a:srgbClr val="5CE1E6"/>
                </a:solidFill>
                <a:latin typeface="Dreaming Outloud Pro" panose="03050502040302030504" pitchFamily="66" charset="0"/>
                <a:cs typeface="Dreaming Outloud Pro" panose="03050502040302030504" pitchFamily="66" charset="0"/>
              </a:rPr>
              <a:t>Carta Funcional de las Naciones Unidas y acuñación del término</a:t>
            </a:r>
          </a:p>
        </p:txBody>
      </p:sp>
      <p:sp>
        <p:nvSpPr>
          <p:cNvPr id="24" name="TextBox 24"/>
          <p:cNvSpPr txBox="1"/>
          <p:nvPr/>
        </p:nvSpPr>
        <p:spPr>
          <a:xfrm>
            <a:off x="2238857" y="9463063"/>
            <a:ext cx="4551199" cy="852606"/>
          </a:xfrm>
          <a:prstGeom prst="rect">
            <a:avLst/>
          </a:prstGeom>
        </p:spPr>
        <p:txBody>
          <a:bodyPr lIns="0" tIns="0" rIns="0" bIns="0" rtlCol="0" anchor="t">
            <a:spAutoFit/>
          </a:bodyPr>
          <a:lstStyle/>
          <a:p>
            <a:pPr>
              <a:lnSpc>
                <a:spcPts val="1679"/>
              </a:lnSpc>
            </a:pPr>
            <a:r>
              <a:rPr lang="en-US" sz="1200">
                <a:solidFill>
                  <a:srgbClr val="FFFFFF"/>
                </a:solidFill>
                <a:latin typeface="Arial" panose="020B0604020202020204" pitchFamily="34" charset="0"/>
                <a:cs typeface="Arial" panose="020B0604020202020204" pitchFamily="34" charset="0"/>
              </a:rPr>
              <a:t>El 10 de diciembre de 1948 fue proclamado en la Asamblea de la ONU en Paris este hito en la historia de los derechos humanos. Es la primera vez que se establecen los derechos humanos fundamentales que deben protegerse en todo el mundo.</a:t>
            </a:r>
          </a:p>
        </p:txBody>
      </p:sp>
      <p:sp>
        <p:nvSpPr>
          <p:cNvPr id="25" name="TextBox 25"/>
          <p:cNvSpPr txBox="1"/>
          <p:nvPr/>
        </p:nvSpPr>
        <p:spPr>
          <a:xfrm>
            <a:off x="2238857" y="8895036"/>
            <a:ext cx="3259766" cy="533926"/>
          </a:xfrm>
          <a:prstGeom prst="rect">
            <a:avLst/>
          </a:prstGeom>
        </p:spPr>
        <p:txBody>
          <a:bodyPr lIns="0" tIns="0" rIns="0" bIns="0" rtlCol="0" anchor="t">
            <a:spAutoFit/>
          </a:bodyPr>
          <a:lstStyle/>
          <a:p>
            <a:pPr>
              <a:lnSpc>
                <a:spcPts val="2008"/>
              </a:lnSpc>
            </a:pPr>
            <a:r>
              <a:rPr lang="en-US" sz="2070">
                <a:solidFill>
                  <a:srgbClr val="38B6FF"/>
                </a:solidFill>
                <a:latin typeface="Dreaming Outloud Pro" panose="03050502040302030504" pitchFamily="66" charset="0"/>
                <a:cs typeface="Dreaming Outloud Pro" panose="03050502040302030504" pitchFamily="66" charset="0"/>
              </a:rPr>
              <a:t>Declaración Universal de los Derechos Humanos</a:t>
            </a:r>
          </a:p>
        </p:txBody>
      </p:sp>
      <p:pic>
        <p:nvPicPr>
          <p:cNvPr id="26" name="Picture 26"/>
          <p:cNvPicPr>
            <a:picLocks noChangeAspect="1"/>
          </p:cNvPicPr>
          <p:nvPr/>
        </p:nvPicPr>
        <p:blipFill>
          <a:blip r:embed="rId2"/>
          <a:srcRect/>
          <a:stretch>
            <a:fillRect/>
          </a:stretch>
        </p:blipFill>
        <p:spPr>
          <a:xfrm>
            <a:off x="5457967" y="4103303"/>
            <a:ext cx="1346033" cy="635801"/>
          </a:xfrm>
          <a:prstGeom prst="rect">
            <a:avLst/>
          </a:prstGeom>
        </p:spPr>
      </p:pic>
      <p:sp>
        <p:nvSpPr>
          <p:cNvPr id="27" name="TextBox 27"/>
          <p:cNvSpPr txBox="1"/>
          <p:nvPr/>
        </p:nvSpPr>
        <p:spPr>
          <a:xfrm>
            <a:off x="2068502" y="10376769"/>
            <a:ext cx="4053566" cy="282129"/>
          </a:xfrm>
          <a:prstGeom prst="rect">
            <a:avLst/>
          </a:prstGeom>
        </p:spPr>
        <p:txBody>
          <a:bodyPr lIns="0" tIns="0" rIns="0" bIns="0" rtlCol="0" anchor="t">
            <a:spAutoFit/>
          </a:bodyPr>
          <a:lstStyle/>
          <a:p>
            <a:pPr algn="ctr">
              <a:lnSpc>
                <a:spcPts val="2161"/>
              </a:lnSpc>
            </a:pPr>
            <a:r>
              <a:rPr lang="en-US" sz="1544">
                <a:solidFill>
                  <a:srgbClr val="FF5757"/>
                </a:solidFill>
                <a:latin typeface="Dreaming Outloud Pro" panose="03050502040302030504" pitchFamily="66" charset="0"/>
                <a:cs typeface="Dreaming Outloud Pro" panose="03050502040302030504" pitchFamily="66" charset="0"/>
              </a:rPr>
              <a:t>WWW.ELORGANIZADORGRAFICO.COM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314</Words>
  <Application>Microsoft Office PowerPoint</Application>
  <PresentationFormat>Personalizado</PresentationFormat>
  <Paragraphs>25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Dreaming Outloud Pro</vt:lpstr>
      <vt:lpstr>Calibri</vt:lpstr>
      <vt:lpstr>Arial</vt:lpstr>
      <vt:lpstr>Office Theme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 de tiempo de los antecedentes de los Derechos Humanos hasta 1948</dc:title>
  <cp:lastModifiedBy>Mora Fernandez</cp:lastModifiedBy>
  <cp:revision>2</cp:revision>
  <dcterms:created xsi:type="dcterms:W3CDTF">2006-08-16T00:00:00Z</dcterms:created>
  <dcterms:modified xsi:type="dcterms:W3CDTF">2023-02-10T18:16:02Z</dcterms:modified>
  <dc:identifier>DAFZzMYliMA</dc:identifier>
</cp:coreProperties>
</file>