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ing Outloud Pro" panose="03050502040302030504" pitchFamily="66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4000"/>
          </a:blip>
          <a:srcRect l="14646" r="14708" b="-42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13804">
            <a:off x="397473" y="5398902"/>
            <a:ext cx="7400791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" name="Group 4"/>
          <p:cNvGrpSpPr/>
          <p:nvPr/>
        </p:nvGrpSpPr>
        <p:grpSpPr>
          <a:xfrm>
            <a:off x="3686317" y="1636495"/>
            <a:ext cx="787862" cy="333270"/>
            <a:chOff x="0" y="0"/>
            <a:chExt cx="258436" cy="109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8436" cy="109320"/>
            </a:xfrm>
            <a:custGeom>
              <a:avLst/>
              <a:gdLst/>
              <a:ahLst/>
              <a:cxnLst/>
              <a:rect l="l" t="t" r="r" b="b"/>
              <a:pathLst>
                <a:path w="258436" h="109320">
                  <a:moveTo>
                    <a:pt x="54660" y="0"/>
                  </a:moveTo>
                  <a:lnTo>
                    <a:pt x="203776" y="0"/>
                  </a:lnTo>
                  <a:cubicBezTo>
                    <a:pt x="233964" y="0"/>
                    <a:pt x="258436" y="24472"/>
                    <a:pt x="258436" y="54660"/>
                  </a:cubicBezTo>
                  <a:lnTo>
                    <a:pt x="258436" y="54660"/>
                  </a:lnTo>
                  <a:cubicBezTo>
                    <a:pt x="258436" y="84848"/>
                    <a:pt x="233964" y="109320"/>
                    <a:pt x="20377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 rot="10782148">
            <a:off x="2562955" y="1807438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3775523" y="1675973"/>
            <a:ext cx="60945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450 a.C</a:t>
            </a:r>
          </a:p>
        </p:txBody>
      </p:sp>
      <p:sp>
        <p:nvSpPr>
          <p:cNvPr id="9" name="AutoShape 9"/>
          <p:cNvSpPr/>
          <p:nvPr/>
        </p:nvSpPr>
        <p:spPr>
          <a:xfrm rot="5348717">
            <a:off x="1476041" y="2190384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831896" y="2162870"/>
            <a:ext cx="2092177" cy="633385"/>
            <a:chOff x="0" y="0"/>
            <a:chExt cx="812654" cy="2460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654" cy="246023"/>
            </a:xfrm>
            <a:custGeom>
              <a:avLst/>
              <a:gdLst/>
              <a:ahLst/>
              <a:cxnLst/>
              <a:rect l="l" t="t" r="r" b="b"/>
              <a:pathLst>
                <a:path w="812654" h="246023">
                  <a:moveTo>
                    <a:pt x="123011" y="0"/>
                  </a:moveTo>
                  <a:lnTo>
                    <a:pt x="689643" y="0"/>
                  </a:lnTo>
                  <a:cubicBezTo>
                    <a:pt x="757580" y="0"/>
                    <a:pt x="812654" y="55074"/>
                    <a:pt x="812654" y="123011"/>
                  </a:cubicBezTo>
                  <a:lnTo>
                    <a:pt x="812654" y="123011"/>
                  </a:lnTo>
                  <a:cubicBezTo>
                    <a:pt x="812654" y="190949"/>
                    <a:pt x="757580" y="246023"/>
                    <a:pt x="689643" y="246023"/>
                  </a:cubicBezTo>
                  <a:lnTo>
                    <a:pt x="123011" y="246023"/>
                  </a:lnTo>
                  <a:cubicBezTo>
                    <a:pt x="55074" y="246023"/>
                    <a:pt x="0" y="190949"/>
                    <a:pt x="0" y="123011"/>
                  </a:cubicBezTo>
                  <a:lnTo>
                    <a:pt x="0" y="123011"/>
                  </a:lnTo>
                  <a:cubicBezTo>
                    <a:pt x="0" y="55074"/>
                    <a:pt x="55074" y="0"/>
                    <a:pt x="12301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1896" y="1669340"/>
            <a:ext cx="2092177" cy="306213"/>
            <a:chOff x="0" y="0"/>
            <a:chExt cx="686281" cy="1004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2179" y="1679401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ALCMEÓN DE CROTONA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6326" y="2230218"/>
            <a:ext cx="1796118" cy="53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 "ENCÉFALO-CÉNTRICA" COMO BASE DE LAS FUNCIONES COGNITIVAS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424" y="270833"/>
            <a:ext cx="6284427" cy="98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</a:pPr>
            <a:r>
              <a:rPr lang="en-US" sz="4669">
                <a:solidFill>
                  <a:srgbClr val="66C233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HISTORIA DE LAS NEUROCIENCIAS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11240" y="10229430"/>
            <a:ext cx="313752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462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WWW.ELORGANIZADORGRAFICO.COM</a:t>
            </a:r>
          </a:p>
        </p:txBody>
      </p:sp>
      <p:sp>
        <p:nvSpPr>
          <p:cNvPr id="20" name="AutoShape 20"/>
          <p:cNvSpPr/>
          <p:nvPr/>
        </p:nvSpPr>
        <p:spPr>
          <a:xfrm rot="5348717">
            <a:off x="5346520" y="2798422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4679979" y="2752323"/>
            <a:ext cx="2092177" cy="633385"/>
            <a:chOff x="0" y="0"/>
            <a:chExt cx="812654" cy="2460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654" cy="246023"/>
            </a:xfrm>
            <a:custGeom>
              <a:avLst/>
              <a:gdLst/>
              <a:ahLst/>
              <a:cxnLst/>
              <a:rect l="l" t="t" r="r" b="b"/>
              <a:pathLst>
                <a:path w="812654" h="246023">
                  <a:moveTo>
                    <a:pt x="123011" y="0"/>
                  </a:moveTo>
                  <a:lnTo>
                    <a:pt x="689643" y="0"/>
                  </a:lnTo>
                  <a:cubicBezTo>
                    <a:pt x="757580" y="0"/>
                    <a:pt x="812654" y="55074"/>
                    <a:pt x="812654" y="123011"/>
                  </a:cubicBezTo>
                  <a:lnTo>
                    <a:pt x="812654" y="123011"/>
                  </a:lnTo>
                  <a:cubicBezTo>
                    <a:pt x="812654" y="190949"/>
                    <a:pt x="757580" y="246023"/>
                    <a:pt x="689643" y="246023"/>
                  </a:cubicBezTo>
                  <a:lnTo>
                    <a:pt x="123011" y="246023"/>
                  </a:lnTo>
                  <a:cubicBezTo>
                    <a:pt x="55074" y="246023"/>
                    <a:pt x="0" y="190949"/>
                    <a:pt x="0" y="123011"/>
                  </a:cubicBezTo>
                  <a:lnTo>
                    <a:pt x="0" y="123011"/>
                  </a:lnTo>
                  <a:cubicBezTo>
                    <a:pt x="0" y="55074"/>
                    <a:pt x="55074" y="0"/>
                    <a:pt x="12301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 rot="10782148">
            <a:off x="4184431" y="2410201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4679979" y="2258793"/>
            <a:ext cx="2092177" cy="306213"/>
            <a:chOff x="0" y="0"/>
            <a:chExt cx="686281" cy="10044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760261" y="2268854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ANDREA VESALIO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44409" y="2819671"/>
            <a:ext cx="1796118" cy="53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IMPLEMENTÓ UNA METODOLOGÍA CIENTÍFICA EXPERIMENTAL.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686317" y="2258793"/>
            <a:ext cx="787862" cy="333270"/>
            <a:chOff x="0" y="0"/>
            <a:chExt cx="258436" cy="1093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58436" cy="109320"/>
            </a:xfrm>
            <a:custGeom>
              <a:avLst/>
              <a:gdLst/>
              <a:ahLst/>
              <a:cxnLst/>
              <a:rect l="l" t="t" r="r" b="b"/>
              <a:pathLst>
                <a:path w="258436" h="109320">
                  <a:moveTo>
                    <a:pt x="54660" y="0"/>
                  </a:moveTo>
                  <a:lnTo>
                    <a:pt x="203776" y="0"/>
                  </a:lnTo>
                  <a:cubicBezTo>
                    <a:pt x="233964" y="0"/>
                    <a:pt x="258436" y="24472"/>
                    <a:pt x="258436" y="54660"/>
                  </a:cubicBezTo>
                  <a:lnTo>
                    <a:pt x="258436" y="54660"/>
                  </a:lnTo>
                  <a:cubicBezTo>
                    <a:pt x="258436" y="84848"/>
                    <a:pt x="233964" y="109320"/>
                    <a:pt x="20377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682765" y="2298272"/>
            <a:ext cx="79496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1514-1564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3676646" y="2993977"/>
            <a:ext cx="810757" cy="333270"/>
            <a:chOff x="0" y="0"/>
            <a:chExt cx="265946" cy="1093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65946" cy="109320"/>
            </a:xfrm>
            <a:custGeom>
              <a:avLst/>
              <a:gdLst/>
              <a:ahLst/>
              <a:cxnLst/>
              <a:rect l="l" t="t" r="r" b="b"/>
              <a:pathLst>
                <a:path w="265946" h="109320">
                  <a:moveTo>
                    <a:pt x="54660" y="0"/>
                  </a:moveTo>
                  <a:lnTo>
                    <a:pt x="211286" y="0"/>
                  </a:lnTo>
                  <a:cubicBezTo>
                    <a:pt x="225783" y="0"/>
                    <a:pt x="239686" y="5759"/>
                    <a:pt x="249937" y="16010"/>
                  </a:cubicBezTo>
                  <a:cubicBezTo>
                    <a:pt x="260187" y="26260"/>
                    <a:pt x="265946" y="40163"/>
                    <a:pt x="265946" y="54660"/>
                  </a:cubicBezTo>
                  <a:lnTo>
                    <a:pt x="265946" y="54660"/>
                  </a:lnTo>
                  <a:cubicBezTo>
                    <a:pt x="265946" y="84848"/>
                    <a:pt x="241474" y="109320"/>
                    <a:pt x="21128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37" name="AutoShape 37"/>
          <p:cNvSpPr/>
          <p:nvPr/>
        </p:nvSpPr>
        <p:spPr>
          <a:xfrm rot="10782148">
            <a:off x="2566507" y="3164921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TextBox 38"/>
          <p:cNvSpPr txBox="1"/>
          <p:nvPr/>
        </p:nvSpPr>
        <p:spPr>
          <a:xfrm>
            <a:off x="3689869" y="3033456"/>
            <a:ext cx="78431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1766-1844</a:t>
            </a:r>
          </a:p>
        </p:txBody>
      </p:sp>
      <p:sp>
        <p:nvSpPr>
          <p:cNvPr id="39" name="AutoShape 39"/>
          <p:cNvSpPr/>
          <p:nvPr/>
        </p:nvSpPr>
        <p:spPr>
          <a:xfrm rot="5348717">
            <a:off x="1479593" y="3547867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>
            <a:off x="835448" y="3520352"/>
            <a:ext cx="2092177" cy="998368"/>
            <a:chOff x="0" y="0"/>
            <a:chExt cx="812654" cy="38779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654" cy="387791"/>
            </a:xfrm>
            <a:custGeom>
              <a:avLst/>
              <a:gdLst/>
              <a:ahLst/>
              <a:cxnLst/>
              <a:rect l="l" t="t" r="r" b="b"/>
              <a:pathLst>
                <a:path w="812654" h="387791">
                  <a:moveTo>
                    <a:pt x="133215" y="0"/>
                  </a:moveTo>
                  <a:lnTo>
                    <a:pt x="679439" y="0"/>
                  </a:lnTo>
                  <a:cubicBezTo>
                    <a:pt x="714770" y="0"/>
                    <a:pt x="748654" y="14035"/>
                    <a:pt x="773636" y="39018"/>
                  </a:cubicBezTo>
                  <a:cubicBezTo>
                    <a:pt x="798619" y="64000"/>
                    <a:pt x="812654" y="97884"/>
                    <a:pt x="812654" y="133215"/>
                  </a:cubicBezTo>
                  <a:lnTo>
                    <a:pt x="812654" y="254576"/>
                  </a:lnTo>
                  <a:cubicBezTo>
                    <a:pt x="812654" y="289907"/>
                    <a:pt x="798619" y="323791"/>
                    <a:pt x="773636" y="348773"/>
                  </a:cubicBezTo>
                  <a:cubicBezTo>
                    <a:pt x="748654" y="373756"/>
                    <a:pt x="714770" y="387791"/>
                    <a:pt x="679439" y="387791"/>
                  </a:cubicBezTo>
                  <a:lnTo>
                    <a:pt x="133215" y="387791"/>
                  </a:lnTo>
                  <a:cubicBezTo>
                    <a:pt x="97884" y="387791"/>
                    <a:pt x="64000" y="373756"/>
                    <a:pt x="39018" y="348773"/>
                  </a:cubicBezTo>
                  <a:cubicBezTo>
                    <a:pt x="14035" y="323791"/>
                    <a:pt x="0" y="289907"/>
                    <a:pt x="0" y="254576"/>
                  </a:cubicBezTo>
                  <a:lnTo>
                    <a:pt x="0" y="133215"/>
                  </a:lnTo>
                  <a:cubicBezTo>
                    <a:pt x="0" y="97884"/>
                    <a:pt x="14035" y="64000"/>
                    <a:pt x="39018" y="39018"/>
                  </a:cubicBezTo>
                  <a:cubicBezTo>
                    <a:pt x="64000" y="14035"/>
                    <a:pt x="97884" y="0"/>
                    <a:pt x="133215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35448" y="3026823"/>
            <a:ext cx="2092177" cy="306213"/>
            <a:chOff x="0" y="0"/>
            <a:chExt cx="686281" cy="10044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15731" y="3036884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JOHN DALTON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99878" y="3587701"/>
            <a:ext cx="179611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PROPONE UN MARCO EXPLICATIVO ATÓMICO</a:t>
            </a:r>
          </a:p>
          <a:p>
            <a:pPr algn="ctr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¿En qué consiste la diferencia entre la materia viva y la inerte?</a:t>
            </a:r>
          </a:p>
          <a:p>
            <a:pPr algn="ctr">
              <a:lnSpc>
                <a:spcPts val="1427"/>
              </a:lnSpc>
              <a:spcBef>
                <a:spcPct val="0"/>
              </a:spcBef>
            </a:pPr>
            <a:endParaRPr lang="en-US" sz="1019">
              <a:solidFill>
                <a:srgbClr val="0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8" name="AutoShape 48"/>
          <p:cNvSpPr/>
          <p:nvPr/>
        </p:nvSpPr>
        <p:spPr>
          <a:xfrm rot="5348717">
            <a:off x="5510951" y="4155904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9" name="Group 49"/>
          <p:cNvGrpSpPr/>
          <p:nvPr/>
        </p:nvGrpSpPr>
        <p:grpSpPr>
          <a:xfrm>
            <a:off x="4687083" y="4087366"/>
            <a:ext cx="2415952" cy="1392785"/>
            <a:chOff x="0" y="0"/>
            <a:chExt cx="938416" cy="54099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38416" cy="540993"/>
            </a:xfrm>
            <a:custGeom>
              <a:avLst/>
              <a:gdLst/>
              <a:ahLst/>
              <a:cxnLst/>
              <a:rect l="l" t="t" r="r" b="b"/>
              <a:pathLst>
                <a:path w="938416" h="540993">
                  <a:moveTo>
                    <a:pt x="115362" y="0"/>
                  </a:moveTo>
                  <a:lnTo>
                    <a:pt x="823054" y="0"/>
                  </a:lnTo>
                  <a:cubicBezTo>
                    <a:pt x="853650" y="0"/>
                    <a:pt x="882993" y="12154"/>
                    <a:pt x="904628" y="33789"/>
                  </a:cubicBezTo>
                  <a:cubicBezTo>
                    <a:pt x="926262" y="55423"/>
                    <a:pt x="938416" y="84766"/>
                    <a:pt x="938416" y="115362"/>
                  </a:cubicBezTo>
                  <a:lnTo>
                    <a:pt x="938416" y="425631"/>
                  </a:lnTo>
                  <a:cubicBezTo>
                    <a:pt x="938416" y="489343"/>
                    <a:pt x="886767" y="540993"/>
                    <a:pt x="823054" y="540993"/>
                  </a:cubicBezTo>
                  <a:lnTo>
                    <a:pt x="115362" y="540993"/>
                  </a:lnTo>
                  <a:cubicBezTo>
                    <a:pt x="51649" y="540993"/>
                    <a:pt x="0" y="489343"/>
                    <a:pt x="0" y="425631"/>
                  </a:cubicBezTo>
                  <a:lnTo>
                    <a:pt x="0" y="115362"/>
                  </a:lnTo>
                  <a:cubicBezTo>
                    <a:pt x="0" y="51649"/>
                    <a:pt x="51649" y="0"/>
                    <a:pt x="115362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52" name="AutoShape 52"/>
          <p:cNvSpPr/>
          <p:nvPr/>
        </p:nvSpPr>
        <p:spPr>
          <a:xfrm rot="10782148">
            <a:off x="4191535" y="3745245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3" name="Group 53"/>
          <p:cNvGrpSpPr/>
          <p:nvPr/>
        </p:nvGrpSpPr>
        <p:grpSpPr>
          <a:xfrm>
            <a:off x="4844409" y="3616276"/>
            <a:ext cx="2092177" cy="306213"/>
            <a:chOff x="0" y="0"/>
            <a:chExt cx="686281" cy="1004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4924691" y="3626337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THOMAS YOUNG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67365" y="4154715"/>
            <a:ext cx="227468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PROPONE UNA TEORÍA EN LA QUE DIFERENCIA TRES TIPOS DE FOTORRECEPTORAS - OJO HUMANO, CADA UNO SENSIBLE A UN INTERVALO DEL ESPECTRO ELECTROMAGNÉTICO PERO QUE EN CONJUNTO RESPONDEN A LA MULTIPLICIDAD DE ESTÍMULOS.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3693421" y="3593837"/>
            <a:ext cx="787862" cy="333270"/>
            <a:chOff x="0" y="0"/>
            <a:chExt cx="258436" cy="1093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58436" cy="109320"/>
            </a:xfrm>
            <a:custGeom>
              <a:avLst/>
              <a:gdLst/>
              <a:ahLst/>
              <a:cxnLst/>
              <a:rect l="l" t="t" r="r" b="b"/>
              <a:pathLst>
                <a:path w="258436" h="109320">
                  <a:moveTo>
                    <a:pt x="54660" y="0"/>
                  </a:moveTo>
                  <a:lnTo>
                    <a:pt x="203776" y="0"/>
                  </a:lnTo>
                  <a:cubicBezTo>
                    <a:pt x="233964" y="0"/>
                    <a:pt x="258436" y="24472"/>
                    <a:pt x="258436" y="54660"/>
                  </a:cubicBezTo>
                  <a:lnTo>
                    <a:pt x="258436" y="54660"/>
                  </a:lnTo>
                  <a:cubicBezTo>
                    <a:pt x="258436" y="84848"/>
                    <a:pt x="233964" y="109320"/>
                    <a:pt x="20377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3689869" y="3633315"/>
            <a:ext cx="79496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1802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686317" y="4651834"/>
            <a:ext cx="787862" cy="333270"/>
            <a:chOff x="0" y="0"/>
            <a:chExt cx="258436" cy="1093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58436" cy="109320"/>
            </a:xfrm>
            <a:custGeom>
              <a:avLst/>
              <a:gdLst/>
              <a:ahLst/>
              <a:cxnLst/>
              <a:rect l="l" t="t" r="r" b="b"/>
              <a:pathLst>
                <a:path w="258436" h="109320">
                  <a:moveTo>
                    <a:pt x="54660" y="0"/>
                  </a:moveTo>
                  <a:lnTo>
                    <a:pt x="203776" y="0"/>
                  </a:lnTo>
                  <a:cubicBezTo>
                    <a:pt x="233964" y="0"/>
                    <a:pt x="258436" y="24472"/>
                    <a:pt x="258436" y="54660"/>
                  </a:cubicBezTo>
                  <a:lnTo>
                    <a:pt x="258436" y="54660"/>
                  </a:lnTo>
                  <a:cubicBezTo>
                    <a:pt x="258436" y="84848"/>
                    <a:pt x="233964" y="109320"/>
                    <a:pt x="20377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65" name="AutoShape 65"/>
          <p:cNvSpPr/>
          <p:nvPr/>
        </p:nvSpPr>
        <p:spPr>
          <a:xfrm rot="10782148">
            <a:off x="2562955" y="4822778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TextBox 66"/>
          <p:cNvSpPr txBox="1"/>
          <p:nvPr/>
        </p:nvSpPr>
        <p:spPr>
          <a:xfrm>
            <a:off x="3693421" y="4691313"/>
            <a:ext cx="78431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1796-1881</a:t>
            </a:r>
          </a:p>
        </p:txBody>
      </p:sp>
      <p:sp>
        <p:nvSpPr>
          <p:cNvPr id="67" name="AutoShape 67"/>
          <p:cNvSpPr/>
          <p:nvPr/>
        </p:nvSpPr>
        <p:spPr>
          <a:xfrm rot="5348717">
            <a:off x="1476041" y="5205724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8" name="Group 68"/>
          <p:cNvGrpSpPr/>
          <p:nvPr/>
        </p:nvGrpSpPr>
        <p:grpSpPr>
          <a:xfrm>
            <a:off x="831896" y="5178209"/>
            <a:ext cx="2092177" cy="492102"/>
            <a:chOff x="0" y="0"/>
            <a:chExt cx="812654" cy="19114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654" cy="191145"/>
            </a:xfrm>
            <a:custGeom>
              <a:avLst/>
              <a:gdLst/>
              <a:ahLst/>
              <a:cxnLst/>
              <a:rect l="l" t="t" r="r" b="b"/>
              <a:pathLst>
                <a:path w="812654" h="191145">
                  <a:moveTo>
                    <a:pt x="95572" y="0"/>
                  </a:moveTo>
                  <a:lnTo>
                    <a:pt x="717082" y="0"/>
                  </a:lnTo>
                  <a:cubicBezTo>
                    <a:pt x="742429" y="0"/>
                    <a:pt x="766738" y="10069"/>
                    <a:pt x="784662" y="27992"/>
                  </a:cubicBezTo>
                  <a:cubicBezTo>
                    <a:pt x="802585" y="45916"/>
                    <a:pt x="812654" y="70225"/>
                    <a:pt x="812654" y="95572"/>
                  </a:cubicBezTo>
                  <a:lnTo>
                    <a:pt x="812654" y="95572"/>
                  </a:lnTo>
                  <a:cubicBezTo>
                    <a:pt x="812654" y="120920"/>
                    <a:pt x="802585" y="145229"/>
                    <a:pt x="784662" y="163152"/>
                  </a:cubicBezTo>
                  <a:cubicBezTo>
                    <a:pt x="766738" y="181075"/>
                    <a:pt x="742429" y="191145"/>
                    <a:pt x="717082" y="191145"/>
                  </a:cubicBezTo>
                  <a:lnTo>
                    <a:pt x="95572" y="191145"/>
                  </a:lnTo>
                  <a:cubicBezTo>
                    <a:pt x="70225" y="191145"/>
                    <a:pt x="45916" y="181075"/>
                    <a:pt x="27992" y="163152"/>
                  </a:cubicBezTo>
                  <a:cubicBezTo>
                    <a:pt x="10069" y="145229"/>
                    <a:pt x="0" y="120920"/>
                    <a:pt x="0" y="95572"/>
                  </a:cubicBezTo>
                  <a:lnTo>
                    <a:pt x="0" y="95572"/>
                  </a:lnTo>
                  <a:cubicBezTo>
                    <a:pt x="0" y="70225"/>
                    <a:pt x="10069" y="45916"/>
                    <a:pt x="27992" y="27992"/>
                  </a:cubicBezTo>
                  <a:cubicBezTo>
                    <a:pt x="45916" y="10069"/>
                    <a:pt x="70225" y="0"/>
                    <a:pt x="95572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831896" y="4684680"/>
            <a:ext cx="2092177" cy="306213"/>
            <a:chOff x="0" y="0"/>
            <a:chExt cx="686281" cy="100445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912179" y="4694741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BEPTISTE BOUILLAUD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96326" y="5245558"/>
            <a:ext cx="1796118" cy="35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DEBATE ENTRE EL "LOCALIZACIONISMO"</a:t>
            </a:r>
          </a:p>
        </p:txBody>
      </p:sp>
      <p:sp>
        <p:nvSpPr>
          <p:cNvPr id="76" name="AutoShape 76"/>
          <p:cNvSpPr/>
          <p:nvPr/>
        </p:nvSpPr>
        <p:spPr>
          <a:xfrm rot="5348717">
            <a:off x="5514503" y="6271161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7" name="Group 77"/>
          <p:cNvGrpSpPr/>
          <p:nvPr/>
        </p:nvGrpSpPr>
        <p:grpSpPr>
          <a:xfrm>
            <a:off x="4690635" y="6202622"/>
            <a:ext cx="2415952" cy="1189766"/>
            <a:chOff x="0" y="0"/>
            <a:chExt cx="938416" cy="462135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938416" cy="462135"/>
            </a:xfrm>
            <a:custGeom>
              <a:avLst/>
              <a:gdLst/>
              <a:ahLst/>
              <a:cxnLst/>
              <a:rect l="l" t="t" r="r" b="b"/>
              <a:pathLst>
                <a:path w="938416" h="462135">
                  <a:moveTo>
                    <a:pt x="115362" y="0"/>
                  </a:moveTo>
                  <a:lnTo>
                    <a:pt x="823054" y="0"/>
                  </a:lnTo>
                  <a:cubicBezTo>
                    <a:pt x="853650" y="0"/>
                    <a:pt x="882993" y="12154"/>
                    <a:pt x="904628" y="33789"/>
                  </a:cubicBezTo>
                  <a:cubicBezTo>
                    <a:pt x="926262" y="55423"/>
                    <a:pt x="938416" y="84766"/>
                    <a:pt x="938416" y="115362"/>
                  </a:cubicBezTo>
                  <a:lnTo>
                    <a:pt x="938416" y="346773"/>
                  </a:lnTo>
                  <a:cubicBezTo>
                    <a:pt x="938416" y="410486"/>
                    <a:pt x="886767" y="462135"/>
                    <a:pt x="823054" y="462135"/>
                  </a:cubicBezTo>
                  <a:lnTo>
                    <a:pt x="115362" y="462135"/>
                  </a:lnTo>
                  <a:cubicBezTo>
                    <a:pt x="84766" y="462135"/>
                    <a:pt x="55423" y="449981"/>
                    <a:pt x="33789" y="428346"/>
                  </a:cubicBezTo>
                  <a:cubicBezTo>
                    <a:pt x="12154" y="406712"/>
                    <a:pt x="0" y="377369"/>
                    <a:pt x="0" y="346773"/>
                  </a:cubicBezTo>
                  <a:lnTo>
                    <a:pt x="0" y="115362"/>
                  </a:lnTo>
                  <a:cubicBezTo>
                    <a:pt x="0" y="51649"/>
                    <a:pt x="51649" y="0"/>
                    <a:pt x="115362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80" name="AutoShape 80"/>
          <p:cNvSpPr/>
          <p:nvPr/>
        </p:nvSpPr>
        <p:spPr>
          <a:xfrm rot="10782148">
            <a:off x="4195087" y="5860501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1" name="Group 81"/>
          <p:cNvGrpSpPr/>
          <p:nvPr/>
        </p:nvGrpSpPr>
        <p:grpSpPr>
          <a:xfrm>
            <a:off x="4847961" y="5731532"/>
            <a:ext cx="2092177" cy="306213"/>
            <a:chOff x="0" y="0"/>
            <a:chExt cx="686281" cy="100445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84" name="TextBox 84"/>
          <p:cNvSpPr txBox="1"/>
          <p:nvPr/>
        </p:nvSpPr>
        <p:spPr>
          <a:xfrm>
            <a:off x="4928243" y="5741593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EWALD HERING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770917" y="6269971"/>
            <a:ext cx="227468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CREA LA TEORÍA DE LOS PROCESOS OPONENTES: ATRIBUYÓ SEIS CUALIDADES PRIMARIAS AL COLOR, QUE SE PROCESAN POR PARES ANTAGÓNICOS, ROJO-VERDE, AMARILLO-AZUL, BLANCO-NEGRO.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3696973" y="5709093"/>
            <a:ext cx="787862" cy="333270"/>
            <a:chOff x="0" y="0"/>
            <a:chExt cx="258436" cy="10932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58436" cy="109320"/>
            </a:xfrm>
            <a:custGeom>
              <a:avLst/>
              <a:gdLst/>
              <a:ahLst/>
              <a:cxnLst/>
              <a:rect l="l" t="t" r="r" b="b"/>
              <a:pathLst>
                <a:path w="258436" h="109320">
                  <a:moveTo>
                    <a:pt x="54660" y="0"/>
                  </a:moveTo>
                  <a:lnTo>
                    <a:pt x="203776" y="0"/>
                  </a:lnTo>
                  <a:cubicBezTo>
                    <a:pt x="233964" y="0"/>
                    <a:pt x="258436" y="24472"/>
                    <a:pt x="258436" y="54660"/>
                  </a:cubicBezTo>
                  <a:lnTo>
                    <a:pt x="258436" y="54660"/>
                  </a:lnTo>
                  <a:cubicBezTo>
                    <a:pt x="258436" y="84848"/>
                    <a:pt x="233964" y="109320"/>
                    <a:pt x="20377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88" name="TextBox 8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3693421" y="5748572"/>
            <a:ext cx="79496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1834-1918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3677631" y="6208866"/>
            <a:ext cx="810757" cy="333270"/>
            <a:chOff x="0" y="0"/>
            <a:chExt cx="265946" cy="10932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65946" cy="109320"/>
            </a:xfrm>
            <a:custGeom>
              <a:avLst/>
              <a:gdLst/>
              <a:ahLst/>
              <a:cxnLst/>
              <a:rect l="l" t="t" r="r" b="b"/>
              <a:pathLst>
                <a:path w="265946" h="109320">
                  <a:moveTo>
                    <a:pt x="54660" y="0"/>
                  </a:moveTo>
                  <a:lnTo>
                    <a:pt x="211286" y="0"/>
                  </a:lnTo>
                  <a:cubicBezTo>
                    <a:pt x="225783" y="0"/>
                    <a:pt x="239686" y="5759"/>
                    <a:pt x="249937" y="16010"/>
                  </a:cubicBezTo>
                  <a:cubicBezTo>
                    <a:pt x="260187" y="26260"/>
                    <a:pt x="265946" y="40163"/>
                    <a:pt x="265946" y="54660"/>
                  </a:cubicBezTo>
                  <a:lnTo>
                    <a:pt x="265946" y="54660"/>
                  </a:lnTo>
                  <a:cubicBezTo>
                    <a:pt x="265946" y="84848"/>
                    <a:pt x="241474" y="109320"/>
                    <a:pt x="21128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93" name="AutoShape 93"/>
          <p:cNvSpPr/>
          <p:nvPr/>
        </p:nvSpPr>
        <p:spPr>
          <a:xfrm rot="10782148">
            <a:off x="2567492" y="6379810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4" name="TextBox 94"/>
          <p:cNvSpPr txBox="1"/>
          <p:nvPr/>
        </p:nvSpPr>
        <p:spPr>
          <a:xfrm>
            <a:off x="3690854" y="6248345"/>
            <a:ext cx="78431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1904-1985</a:t>
            </a:r>
          </a:p>
        </p:txBody>
      </p:sp>
      <p:sp>
        <p:nvSpPr>
          <p:cNvPr id="95" name="AutoShape 95"/>
          <p:cNvSpPr/>
          <p:nvPr/>
        </p:nvSpPr>
        <p:spPr>
          <a:xfrm rot="5348717">
            <a:off x="1480578" y="6762756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6" name="Group 96"/>
          <p:cNvGrpSpPr/>
          <p:nvPr/>
        </p:nvGrpSpPr>
        <p:grpSpPr>
          <a:xfrm>
            <a:off x="674689" y="6735241"/>
            <a:ext cx="2400935" cy="1222389"/>
            <a:chOff x="0" y="0"/>
            <a:chExt cx="932583" cy="474807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932583" cy="474807"/>
            </a:xfrm>
            <a:custGeom>
              <a:avLst/>
              <a:gdLst/>
              <a:ahLst/>
              <a:cxnLst/>
              <a:rect l="l" t="t" r="r" b="b"/>
              <a:pathLst>
                <a:path w="932583" h="474807">
                  <a:moveTo>
                    <a:pt x="116084" y="0"/>
                  </a:moveTo>
                  <a:lnTo>
                    <a:pt x="816500" y="0"/>
                  </a:lnTo>
                  <a:cubicBezTo>
                    <a:pt x="847287" y="0"/>
                    <a:pt x="876813" y="12230"/>
                    <a:pt x="898583" y="34000"/>
                  </a:cubicBezTo>
                  <a:cubicBezTo>
                    <a:pt x="920353" y="55770"/>
                    <a:pt x="932583" y="85296"/>
                    <a:pt x="932583" y="116084"/>
                  </a:cubicBezTo>
                  <a:lnTo>
                    <a:pt x="932583" y="358723"/>
                  </a:lnTo>
                  <a:cubicBezTo>
                    <a:pt x="932583" y="422834"/>
                    <a:pt x="880611" y="474807"/>
                    <a:pt x="816500" y="474807"/>
                  </a:cubicBezTo>
                  <a:lnTo>
                    <a:pt x="116084" y="474807"/>
                  </a:lnTo>
                  <a:cubicBezTo>
                    <a:pt x="51972" y="474807"/>
                    <a:pt x="0" y="422834"/>
                    <a:pt x="0" y="358723"/>
                  </a:cubicBezTo>
                  <a:lnTo>
                    <a:pt x="0" y="116084"/>
                  </a:lnTo>
                  <a:cubicBezTo>
                    <a:pt x="0" y="51972"/>
                    <a:pt x="51972" y="0"/>
                    <a:pt x="116084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836433" y="6241712"/>
            <a:ext cx="2092177" cy="306213"/>
            <a:chOff x="0" y="0"/>
            <a:chExt cx="686281" cy="100445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101" name="TextBox 10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916716" y="6251773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DONALD HEBB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31896" y="6802590"/>
            <a:ext cx="209671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LEY DE HEBB, CONSISTE EN QUE CUANDO EL AXÓN DE UNA NEURONA ESTÁ SUFICIENTEMENTE CERCA PARA EXCITAR LA NEURONA B, O CONSISTENTEMENTE ES UN FACTOR EN LA ACTIVACIÓN DE ÉSTA.</a:t>
            </a:r>
          </a:p>
        </p:txBody>
      </p:sp>
      <p:sp>
        <p:nvSpPr>
          <p:cNvPr id="104" name="AutoShape 104"/>
          <p:cNvSpPr/>
          <p:nvPr/>
        </p:nvSpPr>
        <p:spPr>
          <a:xfrm rot="5348717">
            <a:off x="5360729" y="8171365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5" name="Group 105"/>
          <p:cNvGrpSpPr/>
          <p:nvPr/>
        </p:nvGrpSpPr>
        <p:grpSpPr>
          <a:xfrm>
            <a:off x="4694187" y="8125266"/>
            <a:ext cx="2092177" cy="1081427"/>
            <a:chOff x="0" y="0"/>
            <a:chExt cx="812654" cy="420053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654" cy="420053"/>
            </a:xfrm>
            <a:custGeom>
              <a:avLst/>
              <a:gdLst/>
              <a:ahLst/>
              <a:cxnLst/>
              <a:rect l="l" t="t" r="r" b="b"/>
              <a:pathLst>
                <a:path w="812654" h="420053">
                  <a:moveTo>
                    <a:pt x="133215" y="0"/>
                  </a:moveTo>
                  <a:lnTo>
                    <a:pt x="679439" y="0"/>
                  </a:lnTo>
                  <a:cubicBezTo>
                    <a:pt x="714770" y="0"/>
                    <a:pt x="748654" y="14035"/>
                    <a:pt x="773636" y="39018"/>
                  </a:cubicBezTo>
                  <a:cubicBezTo>
                    <a:pt x="798619" y="64000"/>
                    <a:pt x="812654" y="97884"/>
                    <a:pt x="812654" y="133215"/>
                  </a:cubicBezTo>
                  <a:lnTo>
                    <a:pt x="812654" y="286838"/>
                  </a:lnTo>
                  <a:cubicBezTo>
                    <a:pt x="812654" y="322169"/>
                    <a:pt x="798619" y="356053"/>
                    <a:pt x="773636" y="381035"/>
                  </a:cubicBezTo>
                  <a:cubicBezTo>
                    <a:pt x="748654" y="406018"/>
                    <a:pt x="714770" y="420053"/>
                    <a:pt x="679439" y="420053"/>
                  </a:cubicBezTo>
                  <a:lnTo>
                    <a:pt x="133215" y="420053"/>
                  </a:lnTo>
                  <a:cubicBezTo>
                    <a:pt x="97884" y="420053"/>
                    <a:pt x="64000" y="406018"/>
                    <a:pt x="39018" y="381035"/>
                  </a:cubicBezTo>
                  <a:cubicBezTo>
                    <a:pt x="14035" y="356053"/>
                    <a:pt x="0" y="322169"/>
                    <a:pt x="0" y="286838"/>
                  </a:cubicBezTo>
                  <a:lnTo>
                    <a:pt x="0" y="133215"/>
                  </a:lnTo>
                  <a:cubicBezTo>
                    <a:pt x="0" y="97884"/>
                    <a:pt x="14035" y="64000"/>
                    <a:pt x="39018" y="39018"/>
                  </a:cubicBezTo>
                  <a:cubicBezTo>
                    <a:pt x="64000" y="14035"/>
                    <a:pt x="97884" y="0"/>
                    <a:pt x="133215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08" name="AutoShape 108"/>
          <p:cNvSpPr/>
          <p:nvPr/>
        </p:nvSpPr>
        <p:spPr>
          <a:xfrm rot="10782148">
            <a:off x="4198639" y="7783145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9" name="Group 109"/>
          <p:cNvGrpSpPr/>
          <p:nvPr/>
        </p:nvGrpSpPr>
        <p:grpSpPr>
          <a:xfrm>
            <a:off x="4694187" y="7631737"/>
            <a:ext cx="2092177" cy="306213"/>
            <a:chOff x="0" y="0"/>
            <a:chExt cx="686281" cy="100445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4774469" y="7641798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BRENDA MILNER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4858617" y="8221568"/>
            <a:ext cx="179611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 HIPOCAMPO ESTÁ ASOCIADO A LA CONSOLIDACIÓN DE LA MEMORIA DE LARGO PLAZO, Y NO A LA MEMORIA DE CORTO PLAZO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3700525" y="7631737"/>
            <a:ext cx="787862" cy="333270"/>
            <a:chOff x="0" y="0"/>
            <a:chExt cx="258436" cy="10932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258436" cy="109320"/>
            </a:xfrm>
            <a:custGeom>
              <a:avLst/>
              <a:gdLst/>
              <a:ahLst/>
              <a:cxnLst/>
              <a:rect l="l" t="t" r="r" b="b"/>
              <a:pathLst>
                <a:path w="258436" h="109320">
                  <a:moveTo>
                    <a:pt x="54660" y="0"/>
                  </a:moveTo>
                  <a:lnTo>
                    <a:pt x="203776" y="0"/>
                  </a:lnTo>
                  <a:cubicBezTo>
                    <a:pt x="233964" y="0"/>
                    <a:pt x="258436" y="24472"/>
                    <a:pt x="258436" y="54660"/>
                  </a:cubicBezTo>
                  <a:lnTo>
                    <a:pt x="258436" y="54660"/>
                  </a:lnTo>
                  <a:cubicBezTo>
                    <a:pt x="258436" y="84848"/>
                    <a:pt x="233964" y="109320"/>
                    <a:pt x="20377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116" name="TextBox 1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17" name="TextBox 117"/>
          <p:cNvSpPr txBox="1"/>
          <p:nvPr/>
        </p:nvSpPr>
        <p:spPr>
          <a:xfrm>
            <a:off x="3696973" y="7671215"/>
            <a:ext cx="79496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1918</a:t>
            </a:r>
          </a:p>
        </p:txBody>
      </p:sp>
      <p:grpSp>
        <p:nvGrpSpPr>
          <p:cNvPr id="118" name="Group 118"/>
          <p:cNvGrpSpPr/>
          <p:nvPr/>
        </p:nvGrpSpPr>
        <p:grpSpPr>
          <a:xfrm>
            <a:off x="3681183" y="8250143"/>
            <a:ext cx="810757" cy="333270"/>
            <a:chOff x="0" y="0"/>
            <a:chExt cx="265946" cy="10932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65946" cy="109320"/>
            </a:xfrm>
            <a:custGeom>
              <a:avLst/>
              <a:gdLst/>
              <a:ahLst/>
              <a:cxnLst/>
              <a:rect l="l" t="t" r="r" b="b"/>
              <a:pathLst>
                <a:path w="265946" h="109320">
                  <a:moveTo>
                    <a:pt x="54660" y="0"/>
                  </a:moveTo>
                  <a:lnTo>
                    <a:pt x="211286" y="0"/>
                  </a:lnTo>
                  <a:cubicBezTo>
                    <a:pt x="225783" y="0"/>
                    <a:pt x="239686" y="5759"/>
                    <a:pt x="249937" y="16010"/>
                  </a:cubicBezTo>
                  <a:cubicBezTo>
                    <a:pt x="260187" y="26260"/>
                    <a:pt x="265946" y="40163"/>
                    <a:pt x="265946" y="54660"/>
                  </a:cubicBezTo>
                  <a:lnTo>
                    <a:pt x="265946" y="54660"/>
                  </a:lnTo>
                  <a:cubicBezTo>
                    <a:pt x="265946" y="84848"/>
                    <a:pt x="241474" y="109320"/>
                    <a:pt x="211286" y="109320"/>
                  </a:cubicBezTo>
                  <a:lnTo>
                    <a:pt x="54660" y="109320"/>
                  </a:lnTo>
                  <a:cubicBezTo>
                    <a:pt x="24472" y="109320"/>
                    <a:pt x="0" y="84848"/>
                    <a:pt x="0" y="54660"/>
                  </a:cubicBezTo>
                  <a:lnTo>
                    <a:pt x="0" y="54660"/>
                  </a:lnTo>
                  <a:cubicBezTo>
                    <a:pt x="0" y="24472"/>
                    <a:pt x="24472" y="0"/>
                    <a:pt x="54660" y="0"/>
                  </a:cubicBezTo>
                  <a:close/>
                </a:path>
              </a:pathLst>
            </a:custGeom>
            <a:solidFill>
              <a:srgbClr val="66C233"/>
            </a:solidFill>
          </p:spPr>
        </p:sp>
        <p:sp>
          <p:nvSpPr>
            <p:cNvPr id="120" name="TextBox 1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21" name="AutoShape 121"/>
          <p:cNvSpPr/>
          <p:nvPr/>
        </p:nvSpPr>
        <p:spPr>
          <a:xfrm rot="10782148">
            <a:off x="2571044" y="8421087"/>
            <a:ext cx="1319955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2" name="TextBox 122"/>
          <p:cNvSpPr txBox="1"/>
          <p:nvPr/>
        </p:nvSpPr>
        <p:spPr>
          <a:xfrm>
            <a:off x="3694406" y="8289622"/>
            <a:ext cx="78431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1929</a:t>
            </a:r>
          </a:p>
        </p:txBody>
      </p:sp>
      <p:sp>
        <p:nvSpPr>
          <p:cNvPr id="123" name="AutoShape 123"/>
          <p:cNvSpPr/>
          <p:nvPr/>
        </p:nvSpPr>
        <p:spPr>
          <a:xfrm rot="5348717">
            <a:off x="1484130" y="8804033"/>
            <a:ext cx="803887" cy="0"/>
          </a:xfrm>
          <a:prstGeom prst="line">
            <a:avLst/>
          </a:prstGeom>
          <a:ln w="19050" cap="flat">
            <a:solidFill>
              <a:srgbClr val="66C2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4" name="Group 124"/>
          <p:cNvGrpSpPr/>
          <p:nvPr/>
        </p:nvGrpSpPr>
        <p:grpSpPr>
          <a:xfrm>
            <a:off x="678241" y="8776518"/>
            <a:ext cx="2400935" cy="1222389"/>
            <a:chOff x="0" y="0"/>
            <a:chExt cx="932583" cy="474807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932583" cy="474807"/>
            </a:xfrm>
            <a:custGeom>
              <a:avLst/>
              <a:gdLst/>
              <a:ahLst/>
              <a:cxnLst/>
              <a:rect l="l" t="t" r="r" b="b"/>
              <a:pathLst>
                <a:path w="932583" h="474807">
                  <a:moveTo>
                    <a:pt x="116084" y="0"/>
                  </a:moveTo>
                  <a:lnTo>
                    <a:pt x="816500" y="0"/>
                  </a:lnTo>
                  <a:cubicBezTo>
                    <a:pt x="847287" y="0"/>
                    <a:pt x="876813" y="12230"/>
                    <a:pt x="898583" y="34000"/>
                  </a:cubicBezTo>
                  <a:cubicBezTo>
                    <a:pt x="920353" y="55770"/>
                    <a:pt x="932583" y="85296"/>
                    <a:pt x="932583" y="116084"/>
                  </a:cubicBezTo>
                  <a:lnTo>
                    <a:pt x="932583" y="358723"/>
                  </a:lnTo>
                  <a:cubicBezTo>
                    <a:pt x="932583" y="422834"/>
                    <a:pt x="880611" y="474807"/>
                    <a:pt x="816500" y="474807"/>
                  </a:cubicBezTo>
                  <a:lnTo>
                    <a:pt x="116084" y="474807"/>
                  </a:lnTo>
                  <a:cubicBezTo>
                    <a:pt x="51972" y="474807"/>
                    <a:pt x="0" y="422834"/>
                    <a:pt x="0" y="358723"/>
                  </a:cubicBezTo>
                  <a:lnTo>
                    <a:pt x="0" y="116084"/>
                  </a:lnTo>
                  <a:cubicBezTo>
                    <a:pt x="0" y="51972"/>
                    <a:pt x="51972" y="0"/>
                    <a:pt x="116084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6C233"/>
              </a:solidFill>
            </a:ln>
          </p:spPr>
        </p:sp>
        <p:sp>
          <p:nvSpPr>
            <p:cNvPr id="126" name="TextBox 12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3464" tIns="23464" rIns="23464" bIns="23464" rtlCol="0" anchor="ctr"/>
            <a:lstStyle/>
            <a:p>
              <a:pPr algn="ctr">
                <a:lnSpc>
                  <a:spcPts val="969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839985" y="8282989"/>
            <a:ext cx="2092177" cy="306213"/>
            <a:chOff x="0" y="0"/>
            <a:chExt cx="686281" cy="100445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686281" cy="100445"/>
            </a:xfrm>
            <a:custGeom>
              <a:avLst/>
              <a:gdLst/>
              <a:ahLst/>
              <a:cxnLst/>
              <a:rect l="l" t="t" r="r" b="b"/>
              <a:pathLst>
                <a:path w="686281" h="100445">
                  <a:moveTo>
                    <a:pt x="50222" y="0"/>
                  </a:moveTo>
                  <a:lnTo>
                    <a:pt x="636058" y="0"/>
                  </a:lnTo>
                  <a:cubicBezTo>
                    <a:pt x="649378" y="0"/>
                    <a:pt x="662152" y="5291"/>
                    <a:pt x="671571" y="14710"/>
                  </a:cubicBezTo>
                  <a:cubicBezTo>
                    <a:pt x="680989" y="24128"/>
                    <a:pt x="686281" y="36903"/>
                    <a:pt x="686281" y="50222"/>
                  </a:cubicBezTo>
                  <a:lnTo>
                    <a:pt x="686281" y="50222"/>
                  </a:lnTo>
                  <a:cubicBezTo>
                    <a:pt x="686281" y="63542"/>
                    <a:pt x="680989" y="76316"/>
                    <a:pt x="671571" y="85735"/>
                  </a:cubicBezTo>
                  <a:cubicBezTo>
                    <a:pt x="662152" y="95154"/>
                    <a:pt x="649378" y="100445"/>
                    <a:pt x="636058" y="100445"/>
                  </a:cubicBezTo>
                  <a:lnTo>
                    <a:pt x="50222" y="100445"/>
                  </a:lnTo>
                  <a:cubicBezTo>
                    <a:pt x="36903" y="100445"/>
                    <a:pt x="24128" y="95154"/>
                    <a:pt x="14710" y="85735"/>
                  </a:cubicBezTo>
                  <a:cubicBezTo>
                    <a:pt x="5291" y="76316"/>
                    <a:pt x="0" y="63542"/>
                    <a:pt x="0" y="50222"/>
                  </a:cubicBezTo>
                  <a:lnTo>
                    <a:pt x="0" y="50222"/>
                  </a:lnTo>
                  <a:cubicBezTo>
                    <a:pt x="0" y="36903"/>
                    <a:pt x="5291" y="24128"/>
                    <a:pt x="14710" y="14710"/>
                  </a:cubicBezTo>
                  <a:cubicBezTo>
                    <a:pt x="24128" y="5291"/>
                    <a:pt x="36903" y="0"/>
                    <a:pt x="50222" y="0"/>
                  </a:cubicBezTo>
                  <a:close/>
                </a:path>
              </a:pathLst>
            </a:custGeom>
            <a:solidFill>
              <a:srgbClr val="9ADB76"/>
            </a:solidFill>
          </p:spPr>
        </p:sp>
        <p:sp>
          <p:nvSpPr>
            <p:cNvPr id="129" name="TextBox 1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32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30" name="TextBox 130"/>
          <p:cNvSpPr txBox="1"/>
          <p:nvPr/>
        </p:nvSpPr>
        <p:spPr>
          <a:xfrm>
            <a:off x="920268" y="8293050"/>
            <a:ext cx="194360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sz="143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ERIC KANDEL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35448" y="8843867"/>
            <a:ext cx="209671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"/>
              </a:lnSpc>
              <a:spcBef>
                <a:spcPct val="0"/>
              </a:spcBef>
            </a:pPr>
            <a:r>
              <a:rPr lang="en-US" sz="101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DEFINICIÓN DE UN CRITERIO MOLECULAR PARA LA DISTINCIÓN ENTRE LA MEMORIA A CORTO Y LARGO PLAZO: A PARTIR DE LA ACTIVACIÓN DE LA PROTEÍNA QUINASA A</a:t>
            </a: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3"/>
          <a:srcRect t="29453" b="20883"/>
          <a:stretch>
            <a:fillRect/>
          </a:stretch>
        </p:blipFill>
        <p:spPr>
          <a:xfrm>
            <a:off x="4928243" y="1502897"/>
            <a:ext cx="1328910" cy="659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Dreaming Outloud Pro</vt:lpstr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Historia de las neurociencias</dc:title>
  <cp:lastModifiedBy>Mora Fernandez</cp:lastModifiedBy>
  <cp:revision>2</cp:revision>
  <dcterms:created xsi:type="dcterms:W3CDTF">2006-08-16T00:00:00Z</dcterms:created>
  <dcterms:modified xsi:type="dcterms:W3CDTF">2023-02-24T16:22:39Z</dcterms:modified>
  <dc:identifier>DAFajbV0Wd0</dc:identifier>
</cp:coreProperties>
</file>