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Arial" panose="020B0604020202020204" pitchFamily="34" charset="0"/>
      <p:regular r:id="rId3"/>
    </p:embeddedFont>
    <p:embeddedFont>
      <p:font typeface="Arial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440" y="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7062" t="15386" r="17033" b="15447"/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59002" y="1106623"/>
            <a:ext cx="854713" cy="1101630"/>
            <a:chOff x="0" y="0"/>
            <a:chExt cx="728883" cy="9394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28883" cy="939449"/>
            </a:xfrm>
            <a:custGeom>
              <a:avLst/>
              <a:gdLst/>
              <a:ahLst/>
              <a:cxnLst/>
              <a:rect l="l" t="t" r="r" b="b"/>
              <a:pathLst>
                <a:path w="728883" h="939449">
                  <a:moveTo>
                    <a:pt x="0" y="0"/>
                  </a:moveTo>
                  <a:lnTo>
                    <a:pt x="728883" y="0"/>
                  </a:lnTo>
                  <a:lnTo>
                    <a:pt x="728883" y="939449"/>
                  </a:lnTo>
                  <a:lnTo>
                    <a:pt x="0" y="939449"/>
                  </a:lnTo>
                  <a:close/>
                </a:path>
              </a:pathLst>
            </a:custGeom>
            <a:solidFill>
              <a:srgbClr val="FFF0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1828" tIns="21828" rIns="21828" bIns="21828" rtlCol="0" anchor="ctr"/>
            <a:lstStyle/>
            <a:p>
              <a:pPr algn="ctr">
                <a:lnSpc>
                  <a:spcPts val="99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rot="-5379341">
            <a:off x="-80268" y="2672646"/>
            <a:ext cx="3207238" cy="0"/>
          </a:xfrm>
          <a:prstGeom prst="line">
            <a:avLst/>
          </a:prstGeom>
          <a:ln w="47625" cap="flat">
            <a:solidFill>
              <a:srgbClr val="DFC4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0000">
            <a:off x="-164022" y="1869710"/>
            <a:ext cx="1601308" cy="0"/>
          </a:xfrm>
          <a:prstGeom prst="line">
            <a:avLst/>
          </a:prstGeom>
          <a:ln w="47625" cap="flat">
            <a:solidFill>
              <a:srgbClr val="DFC4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-10794658">
            <a:off x="602782" y="1062178"/>
            <a:ext cx="8851963" cy="0"/>
          </a:xfrm>
          <a:prstGeom prst="line">
            <a:avLst/>
          </a:prstGeom>
          <a:ln w="47625" cap="flat">
            <a:solidFill>
              <a:srgbClr val="DFC4A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1555357" y="1106623"/>
            <a:ext cx="854713" cy="1101630"/>
            <a:chOff x="0" y="0"/>
            <a:chExt cx="728883" cy="93944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28883" cy="939449"/>
            </a:xfrm>
            <a:custGeom>
              <a:avLst/>
              <a:gdLst/>
              <a:ahLst/>
              <a:cxnLst/>
              <a:rect l="l" t="t" r="r" b="b"/>
              <a:pathLst>
                <a:path w="728883" h="939449">
                  <a:moveTo>
                    <a:pt x="0" y="0"/>
                  </a:moveTo>
                  <a:lnTo>
                    <a:pt x="728883" y="0"/>
                  </a:lnTo>
                  <a:lnTo>
                    <a:pt x="728883" y="939449"/>
                  </a:lnTo>
                  <a:lnTo>
                    <a:pt x="0" y="939449"/>
                  </a:lnTo>
                  <a:close/>
                </a:path>
              </a:pathLst>
            </a:custGeom>
            <a:solidFill>
              <a:srgbClr val="FFF0D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1828" tIns="21828" rIns="21828" bIns="21828" rtlCol="0" anchor="ctr"/>
            <a:lstStyle/>
            <a:p>
              <a:pPr algn="ctr">
                <a:lnSpc>
                  <a:spcPts val="99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51713" y="1106623"/>
            <a:ext cx="854713" cy="1101630"/>
            <a:chOff x="0" y="0"/>
            <a:chExt cx="728883" cy="9394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28883" cy="939449"/>
            </a:xfrm>
            <a:custGeom>
              <a:avLst/>
              <a:gdLst/>
              <a:ahLst/>
              <a:cxnLst/>
              <a:rect l="l" t="t" r="r" b="b"/>
              <a:pathLst>
                <a:path w="728883" h="939449">
                  <a:moveTo>
                    <a:pt x="0" y="0"/>
                  </a:moveTo>
                  <a:lnTo>
                    <a:pt x="728883" y="0"/>
                  </a:lnTo>
                  <a:lnTo>
                    <a:pt x="728883" y="939449"/>
                  </a:lnTo>
                  <a:lnTo>
                    <a:pt x="0" y="939449"/>
                  </a:lnTo>
                  <a:close/>
                </a:path>
              </a:pathLst>
            </a:custGeom>
            <a:solidFill>
              <a:srgbClr val="FFF0D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1828" tIns="21828" rIns="21828" bIns="21828" rtlCol="0" anchor="ctr"/>
            <a:lstStyle/>
            <a:p>
              <a:pPr algn="ctr">
                <a:lnSpc>
                  <a:spcPts val="99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348069" y="1103405"/>
            <a:ext cx="854713" cy="1104848"/>
            <a:chOff x="0" y="0"/>
            <a:chExt cx="728883" cy="94219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28883" cy="942193"/>
            </a:xfrm>
            <a:custGeom>
              <a:avLst/>
              <a:gdLst/>
              <a:ahLst/>
              <a:cxnLst/>
              <a:rect l="l" t="t" r="r" b="b"/>
              <a:pathLst>
                <a:path w="728883" h="942193">
                  <a:moveTo>
                    <a:pt x="0" y="0"/>
                  </a:moveTo>
                  <a:lnTo>
                    <a:pt x="728883" y="0"/>
                  </a:lnTo>
                  <a:lnTo>
                    <a:pt x="728883" y="942193"/>
                  </a:lnTo>
                  <a:lnTo>
                    <a:pt x="0" y="942193"/>
                  </a:lnTo>
                  <a:close/>
                </a:path>
              </a:pathLst>
            </a:custGeom>
            <a:solidFill>
              <a:srgbClr val="F1D5B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1828" tIns="21828" rIns="21828" bIns="21828" rtlCol="0" anchor="ctr"/>
            <a:lstStyle/>
            <a:p>
              <a:pPr algn="ctr">
                <a:lnSpc>
                  <a:spcPts val="99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244425" y="1106623"/>
            <a:ext cx="854713" cy="1101630"/>
            <a:chOff x="0" y="0"/>
            <a:chExt cx="728883" cy="93944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28883" cy="939449"/>
            </a:xfrm>
            <a:custGeom>
              <a:avLst/>
              <a:gdLst/>
              <a:ahLst/>
              <a:cxnLst/>
              <a:rect l="l" t="t" r="r" b="b"/>
              <a:pathLst>
                <a:path w="728883" h="939449">
                  <a:moveTo>
                    <a:pt x="0" y="0"/>
                  </a:moveTo>
                  <a:lnTo>
                    <a:pt x="728883" y="0"/>
                  </a:lnTo>
                  <a:lnTo>
                    <a:pt x="728883" y="939449"/>
                  </a:lnTo>
                  <a:lnTo>
                    <a:pt x="0" y="939449"/>
                  </a:lnTo>
                  <a:close/>
                </a:path>
              </a:pathLst>
            </a:custGeom>
            <a:solidFill>
              <a:srgbClr val="FFF0D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1828" tIns="21828" rIns="21828" bIns="21828" rtlCol="0" anchor="ctr"/>
            <a:lstStyle/>
            <a:p>
              <a:pPr algn="ctr">
                <a:lnSpc>
                  <a:spcPts val="99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140781" y="1106623"/>
            <a:ext cx="854713" cy="1101630"/>
            <a:chOff x="0" y="0"/>
            <a:chExt cx="728883" cy="93944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28883" cy="939449"/>
            </a:xfrm>
            <a:custGeom>
              <a:avLst/>
              <a:gdLst/>
              <a:ahLst/>
              <a:cxnLst/>
              <a:rect l="l" t="t" r="r" b="b"/>
              <a:pathLst>
                <a:path w="728883" h="939449">
                  <a:moveTo>
                    <a:pt x="0" y="0"/>
                  </a:moveTo>
                  <a:lnTo>
                    <a:pt x="728883" y="0"/>
                  </a:lnTo>
                  <a:lnTo>
                    <a:pt x="728883" y="939449"/>
                  </a:lnTo>
                  <a:lnTo>
                    <a:pt x="0" y="939449"/>
                  </a:lnTo>
                  <a:close/>
                </a:path>
              </a:pathLst>
            </a:custGeom>
            <a:solidFill>
              <a:srgbClr val="F1D5B6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1828" tIns="21828" rIns="21828" bIns="21828" rtlCol="0" anchor="ctr"/>
            <a:lstStyle/>
            <a:p>
              <a:pPr algn="ctr">
                <a:lnSpc>
                  <a:spcPts val="99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037136" y="1103405"/>
            <a:ext cx="854713" cy="1104848"/>
            <a:chOff x="0" y="0"/>
            <a:chExt cx="728883" cy="94219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28883" cy="942193"/>
            </a:xfrm>
            <a:custGeom>
              <a:avLst/>
              <a:gdLst/>
              <a:ahLst/>
              <a:cxnLst/>
              <a:rect l="l" t="t" r="r" b="b"/>
              <a:pathLst>
                <a:path w="728883" h="942193">
                  <a:moveTo>
                    <a:pt x="0" y="0"/>
                  </a:moveTo>
                  <a:lnTo>
                    <a:pt x="728883" y="0"/>
                  </a:lnTo>
                  <a:lnTo>
                    <a:pt x="728883" y="942193"/>
                  </a:lnTo>
                  <a:lnTo>
                    <a:pt x="0" y="942193"/>
                  </a:lnTo>
                  <a:close/>
                </a:path>
              </a:pathLst>
            </a:custGeom>
            <a:solidFill>
              <a:srgbClr val="FFF0D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1828" tIns="21828" rIns="21828" bIns="21828" rtlCol="0" anchor="ctr"/>
            <a:lstStyle/>
            <a:p>
              <a:pPr algn="ctr">
                <a:lnSpc>
                  <a:spcPts val="99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933492" y="1103405"/>
            <a:ext cx="854713" cy="1104848"/>
            <a:chOff x="0" y="0"/>
            <a:chExt cx="728883" cy="94219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28883" cy="942193"/>
            </a:xfrm>
            <a:custGeom>
              <a:avLst/>
              <a:gdLst/>
              <a:ahLst/>
              <a:cxnLst/>
              <a:rect l="l" t="t" r="r" b="b"/>
              <a:pathLst>
                <a:path w="728883" h="942193">
                  <a:moveTo>
                    <a:pt x="0" y="0"/>
                  </a:moveTo>
                  <a:lnTo>
                    <a:pt x="728883" y="0"/>
                  </a:lnTo>
                  <a:lnTo>
                    <a:pt x="728883" y="942193"/>
                  </a:lnTo>
                  <a:lnTo>
                    <a:pt x="0" y="942193"/>
                  </a:lnTo>
                  <a:close/>
                </a:path>
              </a:pathLst>
            </a:custGeom>
            <a:solidFill>
              <a:srgbClr val="F1D5B6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1828" tIns="21828" rIns="21828" bIns="21828" rtlCol="0" anchor="ctr"/>
            <a:lstStyle/>
            <a:p>
              <a:pPr algn="ctr">
                <a:lnSpc>
                  <a:spcPts val="99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832945" y="1106623"/>
            <a:ext cx="1577055" cy="1104848"/>
            <a:chOff x="0" y="0"/>
            <a:chExt cx="1344883" cy="94219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344883" cy="942193"/>
            </a:xfrm>
            <a:custGeom>
              <a:avLst/>
              <a:gdLst/>
              <a:ahLst/>
              <a:cxnLst/>
              <a:rect l="l" t="t" r="r" b="b"/>
              <a:pathLst>
                <a:path w="1344883" h="942193">
                  <a:moveTo>
                    <a:pt x="0" y="0"/>
                  </a:moveTo>
                  <a:lnTo>
                    <a:pt x="1344883" y="0"/>
                  </a:lnTo>
                  <a:lnTo>
                    <a:pt x="1344883" y="942193"/>
                  </a:lnTo>
                  <a:lnTo>
                    <a:pt x="0" y="942193"/>
                  </a:lnTo>
                  <a:close/>
                </a:path>
              </a:pathLst>
            </a:custGeom>
            <a:solidFill>
              <a:srgbClr val="FFF0D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1828" tIns="21828" rIns="21828" bIns="21828" rtlCol="0" anchor="ctr"/>
            <a:lstStyle/>
            <a:p>
              <a:pPr algn="ctr">
                <a:lnSpc>
                  <a:spcPts val="99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-5400000">
            <a:off x="9332779" y="1118499"/>
            <a:ext cx="1235537" cy="1081095"/>
            <a:chOff x="0" y="0"/>
            <a:chExt cx="812800" cy="7112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DDBD9E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27000" y="41275"/>
              <a:ext cx="558800" cy="339725"/>
            </a:xfrm>
            <a:prstGeom prst="rect">
              <a:avLst/>
            </a:prstGeom>
          </p:spPr>
          <p:txBody>
            <a:bodyPr lIns="21828" tIns="21828" rIns="21828" bIns="21828" rtlCol="0" anchor="ctr"/>
            <a:lstStyle/>
            <a:p>
              <a:pPr algn="ctr">
                <a:lnSpc>
                  <a:spcPts val="99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-5400000">
            <a:off x="9378962" y="1184234"/>
            <a:ext cx="1085051" cy="949420"/>
            <a:chOff x="0" y="0"/>
            <a:chExt cx="812800" cy="7112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F0DF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27000" y="41275"/>
              <a:ext cx="558800" cy="339725"/>
            </a:xfrm>
            <a:prstGeom prst="rect">
              <a:avLst/>
            </a:prstGeom>
          </p:spPr>
          <p:txBody>
            <a:bodyPr lIns="21828" tIns="21828" rIns="21828" bIns="21828" rtlCol="0" anchor="ctr"/>
            <a:lstStyle/>
            <a:p>
              <a:pPr algn="ctr">
                <a:lnSpc>
                  <a:spcPts val="99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832945" y="2273598"/>
            <a:ext cx="502559" cy="1104848"/>
            <a:chOff x="0" y="0"/>
            <a:chExt cx="428573" cy="94219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428573" cy="942193"/>
            </a:xfrm>
            <a:custGeom>
              <a:avLst/>
              <a:gdLst/>
              <a:ahLst/>
              <a:cxnLst/>
              <a:rect l="l" t="t" r="r" b="b"/>
              <a:pathLst>
                <a:path w="428573" h="942193">
                  <a:moveTo>
                    <a:pt x="0" y="0"/>
                  </a:moveTo>
                  <a:lnTo>
                    <a:pt x="428573" y="0"/>
                  </a:lnTo>
                  <a:lnTo>
                    <a:pt x="428573" y="942193"/>
                  </a:lnTo>
                  <a:lnTo>
                    <a:pt x="0" y="942193"/>
                  </a:lnTo>
                  <a:close/>
                </a:path>
              </a:pathLst>
            </a:custGeom>
            <a:solidFill>
              <a:srgbClr val="FFF0DF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1828" tIns="21828" rIns="21828" bIns="21828" rtlCol="0" anchor="ctr"/>
            <a:lstStyle/>
            <a:p>
              <a:pPr algn="ctr">
                <a:lnSpc>
                  <a:spcPts val="99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 rot="-5400000">
            <a:off x="2525045" y="1869710"/>
            <a:ext cx="1601308" cy="0"/>
          </a:xfrm>
          <a:prstGeom prst="line">
            <a:avLst/>
          </a:prstGeom>
          <a:ln w="47625" cap="flat">
            <a:solidFill>
              <a:srgbClr val="DFC4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 rot="-5400000">
            <a:off x="1628689" y="1869710"/>
            <a:ext cx="1601308" cy="0"/>
          </a:xfrm>
          <a:prstGeom prst="line">
            <a:avLst/>
          </a:prstGeom>
          <a:ln w="47625" cap="flat">
            <a:solidFill>
              <a:srgbClr val="DFC4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AutoShape 44"/>
          <p:cNvSpPr/>
          <p:nvPr/>
        </p:nvSpPr>
        <p:spPr>
          <a:xfrm rot="-5400000">
            <a:off x="4316193" y="1869710"/>
            <a:ext cx="1601308" cy="0"/>
          </a:xfrm>
          <a:prstGeom prst="line">
            <a:avLst/>
          </a:prstGeom>
          <a:ln w="47625" cap="flat">
            <a:solidFill>
              <a:srgbClr val="DFC4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AutoShape 45"/>
          <p:cNvSpPr/>
          <p:nvPr/>
        </p:nvSpPr>
        <p:spPr>
          <a:xfrm rot="-5369942">
            <a:off x="3198909" y="2081744"/>
            <a:ext cx="2025455" cy="0"/>
          </a:xfrm>
          <a:prstGeom prst="line">
            <a:avLst/>
          </a:prstGeom>
          <a:ln w="47625" cap="flat">
            <a:solidFill>
              <a:srgbClr val="DFC4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AutoShape 46"/>
          <p:cNvSpPr/>
          <p:nvPr/>
        </p:nvSpPr>
        <p:spPr>
          <a:xfrm rot="-5400000">
            <a:off x="6108904" y="1869710"/>
            <a:ext cx="1601308" cy="0"/>
          </a:xfrm>
          <a:prstGeom prst="line">
            <a:avLst/>
          </a:prstGeom>
          <a:ln w="47625" cap="flat">
            <a:solidFill>
              <a:srgbClr val="DFC4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7" name="AutoShape 47"/>
          <p:cNvSpPr/>
          <p:nvPr/>
        </p:nvSpPr>
        <p:spPr>
          <a:xfrm rot="-5400000">
            <a:off x="5000514" y="2081744"/>
            <a:ext cx="2025377" cy="0"/>
          </a:xfrm>
          <a:prstGeom prst="line">
            <a:avLst/>
          </a:prstGeom>
          <a:ln w="47625" cap="flat">
            <a:solidFill>
              <a:srgbClr val="DFC4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8" name="AutoShape 48"/>
          <p:cNvSpPr/>
          <p:nvPr/>
        </p:nvSpPr>
        <p:spPr>
          <a:xfrm rot="-5400000">
            <a:off x="6108904" y="1869710"/>
            <a:ext cx="1601308" cy="0"/>
          </a:xfrm>
          <a:prstGeom prst="line">
            <a:avLst/>
          </a:prstGeom>
          <a:ln w="47625" cap="flat">
            <a:solidFill>
              <a:srgbClr val="DFC4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9" name="AutoShape 49"/>
          <p:cNvSpPr/>
          <p:nvPr/>
        </p:nvSpPr>
        <p:spPr>
          <a:xfrm rot="-5425945">
            <a:off x="6339769" y="2571336"/>
            <a:ext cx="2963981" cy="0"/>
          </a:xfrm>
          <a:prstGeom prst="line">
            <a:avLst/>
          </a:prstGeom>
          <a:ln w="47625" cap="flat">
            <a:solidFill>
              <a:srgbClr val="DFC4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0" name="AutoShape 50"/>
          <p:cNvSpPr/>
          <p:nvPr/>
        </p:nvSpPr>
        <p:spPr>
          <a:xfrm rot="-5425945">
            <a:off x="7939195" y="2561710"/>
            <a:ext cx="2963981" cy="0"/>
          </a:xfrm>
          <a:prstGeom prst="line">
            <a:avLst/>
          </a:prstGeom>
          <a:ln w="47625" cap="flat">
            <a:solidFill>
              <a:srgbClr val="DFC4A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1" name="Group 51"/>
          <p:cNvGrpSpPr/>
          <p:nvPr/>
        </p:nvGrpSpPr>
        <p:grpSpPr>
          <a:xfrm>
            <a:off x="8370193" y="2273598"/>
            <a:ext cx="502559" cy="1104848"/>
            <a:chOff x="0" y="0"/>
            <a:chExt cx="428573" cy="942193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28573" cy="942193"/>
            </a:xfrm>
            <a:custGeom>
              <a:avLst/>
              <a:gdLst/>
              <a:ahLst/>
              <a:cxnLst/>
              <a:rect l="l" t="t" r="r" b="b"/>
              <a:pathLst>
                <a:path w="428573" h="942193">
                  <a:moveTo>
                    <a:pt x="0" y="0"/>
                  </a:moveTo>
                  <a:lnTo>
                    <a:pt x="428573" y="0"/>
                  </a:lnTo>
                  <a:lnTo>
                    <a:pt x="428573" y="942193"/>
                  </a:lnTo>
                  <a:lnTo>
                    <a:pt x="0" y="942193"/>
                  </a:lnTo>
                  <a:close/>
                </a:path>
              </a:pathLst>
            </a:custGeom>
            <a:solidFill>
              <a:srgbClr val="FFF0DF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1828" tIns="21828" rIns="21828" bIns="21828" rtlCol="0" anchor="ctr"/>
            <a:lstStyle/>
            <a:p>
              <a:pPr algn="ctr">
                <a:lnSpc>
                  <a:spcPts val="99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07440" y="2273598"/>
            <a:ext cx="502559" cy="1104848"/>
            <a:chOff x="0" y="0"/>
            <a:chExt cx="428573" cy="942193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428573" cy="942193"/>
            </a:xfrm>
            <a:custGeom>
              <a:avLst/>
              <a:gdLst/>
              <a:ahLst/>
              <a:cxnLst/>
              <a:rect l="l" t="t" r="r" b="b"/>
              <a:pathLst>
                <a:path w="428573" h="942193">
                  <a:moveTo>
                    <a:pt x="0" y="0"/>
                  </a:moveTo>
                  <a:lnTo>
                    <a:pt x="428573" y="0"/>
                  </a:lnTo>
                  <a:lnTo>
                    <a:pt x="428573" y="942193"/>
                  </a:lnTo>
                  <a:lnTo>
                    <a:pt x="0" y="942193"/>
                  </a:lnTo>
                  <a:close/>
                </a:path>
              </a:pathLst>
            </a:custGeom>
            <a:solidFill>
              <a:srgbClr val="FFF0DF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1828" tIns="21828" rIns="21828" bIns="21828" rtlCol="0" anchor="ctr"/>
            <a:lstStyle/>
            <a:p>
              <a:pPr algn="ctr">
                <a:lnSpc>
                  <a:spcPts val="99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7" name="AutoShape 57"/>
          <p:cNvSpPr/>
          <p:nvPr/>
        </p:nvSpPr>
        <p:spPr>
          <a:xfrm rot="-10794658">
            <a:off x="602747" y="2216906"/>
            <a:ext cx="8851963" cy="0"/>
          </a:xfrm>
          <a:prstGeom prst="line">
            <a:avLst/>
          </a:prstGeom>
          <a:ln w="47625" cap="flat">
            <a:solidFill>
              <a:srgbClr val="DFC4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8" name="AutoShape 58"/>
          <p:cNvSpPr/>
          <p:nvPr/>
        </p:nvSpPr>
        <p:spPr>
          <a:xfrm rot="-5419120">
            <a:off x="6950869" y="3654222"/>
            <a:ext cx="2822946" cy="0"/>
          </a:xfrm>
          <a:prstGeom prst="line">
            <a:avLst/>
          </a:prstGeom>
          <a:ln w="47625" cap="flat">
            <a:solidFill>
              <a:srgbClr val="DFC4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9" name="AutoShape 59"/>
          <p:cNvSpPr/>
          <p:nvPr/>
        </p:nvSpPr>
        <p:spPr>
          <a:xfrm rot="-5423557">
            <a:off x="7999041" y="3145143"/>
            <a:ext cx="1797716" cy="0"/>
          </a:xfrm>
          <a:prstGeom prst="line">
            <a:avLst/>
          </a:prstGeom>
          <a:ln w="47625" cap="flat">
            <a:solidFill>
              <a:srgbClr val="DFC4A8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3"/>
          <a:srcRect r="28120"/>
          <a:stretch>
            <a:fillRect/>
          </a:stretch>
        </p:blipFill>
        <p:spPr>
          <a:xfrm>
            <a:off x="222048" y="3406985"/>
            <a:ext cx="829168" cy="760025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13361" y="5390752"/>
            <a:ext cx="931694" cy="719152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5"/>
          <a:srcRect l="14514" r="1673"/>
          <a:stretch>
            <a:fillRect/>
          </a:stretch>
        </p:blipFill>
        <p:spPr>
          <a:xfrm>
            <a:off x="2394372" y="3118245"/>
            <a:ext cx="814506" cy="540576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6"/>
          <a:srcRect r="27778"/>
          <a:stretch>
            <a:fillRect/>
          </a:stretch>
        </p:blipFill>
        <p:spPr>
          <a:xfrm>
            <a:off x="2496453" y="4300191"/>
            <a:ext cx="735396" cy="555410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429343" y="5355305"/>
            <a:ext cx="924008" cy="485874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36323">
            <a:off x="3984084" y="4272281"/>
            <a:ext cx="1280941" cy="1280941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044476" y="5968390"/>
            <a:ext cx="941728" cy="546202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272821" y="4810048"/>
            <a:ext cx="485039" cy="729498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238041" y="3278491"/>
            <a:ext cx="519818" cy="793616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12"/>
          <a:srcRect l="20041" r="32028"/>
          <a:stretch>
            <a:fillRect/>
          </a:stretch>
        </p:blipFill>
        <p:spPr>
          <a:xfrm>
            <a:off x="7991244" y="6150434"/>
            <a:ext cx="825913" cy="896040"/>
          </a:xfrm>
          <a:prstGeom prst="rect">
            <a:avLst/>
          </a:prstGeom>
        </p:spPr>
      </p:pic>
      <p:sp>
        <p:nvSpPr>
          <p:cNvPr id="70" name="TextBox 70"/>
          <p:cNvSpPr txBox="1"/>
          <p:nvPr/>
        </p:nvSpPr>
        <p:spPr>
          <a:xfrm>
            <a:off x="861008" y="1525370"/>
            <a:ext cx="450699" cy="21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 Bold"/>
              </a:rPr>
              <a:t>INICIO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945048" y="1515590"/>
            <a:ext cx="1352848" cy="228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3"/>
              </a:lnSpc>
              <a:spcBef>
                <a:spcPct val="0"/>
              </a:spcBef>
            </a:pPr>
            <a:r>
              <a:rPr lang="en-US" sz="1195">
                <a:solidFill>
                  <a:srgbClr val="000000"/>
                </a:solidFill>
                <a:latin typeface="Arial Bold"/>
              </a:rPr>
              <a:t>ÉPOCA TARDÍA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555357" y="1336171"/>
            <a:ext cx="860564" cy="597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 Bold"/>
              </a:rPr>
              <a:t>PERIODO PROTO-DINÁSTICO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2496453" y="1421118"/>
            <a:ext cx="747649" cy="408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 Bold"/>
              </a:rPr>
              <a:t>IMPERIO ANTIGUO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3392809" y="1244157"/>
            <a:ext cx="747649" cy="781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"/>
              </a:rPr>
              <a:t>PRIMER PERIODO INTERME-DIO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198445" y="1526663"/>
            <a:ext cx="747649" cy="217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"/>
              </a:rPr>
              <a:t>HICSOS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6926704" y="1506065"/>
            <a:ext cx="868290" cy="217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"/>
              </a:rPr>
              <a:t>INVASIONES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4296548" y="1431417"/>
            <a:ext cx="747649" cy="408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 Bold"/>
              </a:rPr>
              <a:t>IMPERIO MEDIO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6094800" y="1431417"/>
            <a:ext cx="747649" cy="408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 Bold"/>
              </a:rPr>
              <a:t>IMPERIO NUEVO</a:t>
            </a:r>
          </a:p>
        </p:txBody>
      </p:sp>
      <p:sp>
        <p:nvSpPr>
          <p:cNvPr id="79" name="TextBox 79"/>
          <p:cNvSpPr txBox="1"/>
          <p:nvPr/>
        </p:nvSpPr>
        <p:spPr>
          <a:xfrm rot="-5400000">
            <a:off x="7549854" y="2596177"/>
            <a:ext cx="1095339" cy="469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8"/>
              </a:lnSpc>
            </a:pPr>
            <a:r>
              <a:rPr lang="en-US" sz="1083">
                <a:solidFill>
                  <a:srgbClr val="000000"/>
                </a:solidFill>
                <a:latin typeface="Arial"/>
              </a:rPr>
              <a:t>EGIPTO BAJO DOMINIO PERSA</a:t>
            </a:r>
          </a:p>
        </p:txBody>
      </p:sp>
      <p:sp>
        <p:nvSpPr>
          <p:cNvPr id="80" name="TextBox 80"/>
          <p:cNvSpPr txBox="1"/>
          <p:nvPr/>
        </p:nvSpPr>
        <p:spPr>
          <a:xfrm rot="-5400000">
            <a:off x="8072081" y="2596177"/>
            <a:ext cx="1095339" cy="469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8"/>
              </a:lnSpc>
            </a:pPr>
            <a:r>
              <a:rPr lang="en-US" sz="1083">
                <a:solidFill>
                  <a:srgbClr val="000000"/>
                </a:solidFill>
                <a:latin typeface="Arial"/>
              </a:rPr>
              <a:t>EGIPTO BAJO DOMINIO GRIEGO</a:t>
            </a:r>
          </a:p>
        </p:txBody>
      </p:sp>
      <p:sp>
        <p:nvSpPr>
          <p:cNvPr id="81" name="TextBox 81"/>
          <p:cNvSpPr txBox="1"/>
          <p:nvPr/>
        </p:nvSpPr>
        <p:spPr>
          <a:xfrm rot="-5400000">
            <a:off x="8627731" y="2596177"/>
            <a:ext cx="1095339" cy="469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8"/>
              </a:lnSpc>
            </a:pPr>
            <a:r>
              <a:rPr lang="en-US" sz="1083">
                <a:solidFill>
                  <a:srgbClr val="000000"/>
                </a:solidFill>
                <a:latin typeface="Arial"/>
              </a:rPr>
              <a:t>EGIPTO BAJO DOMINIO ROMANO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4372397" y="289849"/>
            <a:ext cx="2282659" cy="391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000000"/>
                </a:solidFill>
                <a:latin typeface="Arial Bold"/>
              </a:rPr>
              <a:t>EDAD ANTIGUA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375627" y="2803791"/>
            <a:ext cx="651263" cy="21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 Bold"/>
              </a:rPr>
              <a:t>3400 a.C.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200905" y="2967826"/>
            <a:ext cx="1000708" cy="41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"/>
              </a:rPr>
              <a:t>Primeros textos escritos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3785722" y="7333982"/>
            <a:ext cx="3120556" cy="21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 Bold"/>
              </a:rPr>
              <a:t>WWW.ELORGANIZADORGRAFICO.COM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013361" y="4529157"/>
            <a:ext cx="1000708" cy="79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"/>
              </a:rPr>
              <a:t>El rey Menes o Narmer unifica el Alto y el Bajo Egipto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2105260" y="2803791"/>
            <a:ext cx="651263" cy="21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 Bold"/>
              </a:rPr>
              <a:t>2686 a.C.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3001616" y="2808546"/>
            <a:ext cx="651263" cy="21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 Bold"/>
              </a:rPr>
              <a:t>2181 a.C.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2307990" y="3693231"/>
            <a:ext cx="1000708" cy="41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"/>
              </a:rPr>
              <a:t>Pirámide de Zoser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2580563" y="4855601"/>
            <a:ext cx="521473" cy="41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"/>
              </a:rPr>
              <a:t>Esfinge de Giza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2453396" y="5896285"/>
            <a:ext cx="875902" cy="601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 dirty="0" err="1">
                <a:solidFill>
                  <a:srgbClr val="000000"/>
                </a:solidFill>
                <a:latin typeface="Arial"/>
              </a:rPr>
              <a:t>Pirámides</a:t>
            </a:r>
            <a:r>
              <a:rPr lang="en-US" sz="1083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83" dirty="0" err="1">
                <a:solidFill>
                  <a:srgbClr val="000000"/>
                </a:solidFill>
                <a:latin typeface="Arial"/>
              </a:rPr>
              <a:t>Keops</a:t>
            </a:r>
            <a:r>
              <a:rPr lang="en-US" sz="1083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83" dirty="0" err="1">
                <a:solidFill>
                  <a:srgbClr val="000000"/>
                </a:solidFill>
                <a:latin typeface="Arial"/>
              </a:rPr>
              <a:t>Kefren</a:t>
            </a:r>
            <a:r>
              <a:rPr lang="en-US" sz="1083" dirty="0">
                <a:solidFill>
                  <a:srgbClr val="000000"/>
                </a:solidFill>
                <a:latin typeface="Arial"/>
              </a:rPr>
              <a:t> y </a:t>
            </a:r>
            <a:r>
              <a:rPr lang="en-US" sz="1083" dirty="0" err="1">
                <a:solidFill>
                  <a:srgbClr val="000000"/>
                </a:solidFill>
                <a:latin typeface="Arial"/>
              </a:rPr>
              <a:t>Micerinos</a:t>
            </a:r>
            <a:endParaRPr lang="en-US" sz="1083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Box 92"/>
          <p:cNvSpPr txBox="1"/>
          <p:nvPr/>
        </p:nvSpPr>
        <p:spPr>
          <a:xfrm>
            <a:off x="1164271" y="4332042"/>
            <a:ext cx="651263" cy="21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 Bold"/>
              </a:rPr>
              <a:t>3100 a.C.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7991" y="2283557"/>
            <a:ext cx="819162" cy="41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"/>
              </a:rPr>
              <a:t>Época de invasiones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5067783" y="2225957"/>
            <a:ext cx="1000708" cy="41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"/>
              </a:rPr>
              <a:t>Época de invasiones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3877150" y="3164960"/>
            <a:ext cx="651263" cy="21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 Bold"/>
              </a:rPr>
              <a:t>2133 a.C.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4791215" y="2803791"/>
            <a:ext cx="651263" cy="21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 Bold"/>
              </a:rPr>
              <a:t>1786 a.C.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5687571" y="3169715"/>
            <a:ext cx="651263" cy="21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 Bold"/>
              </a:rPr>
              <a:t>1552 a.C.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6630642" y="2464077"/>
            <a:ext cx="651263" cy="21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 Bold"/>
              </a:rPr>
              <a:t>1069 a.C.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6515340" y="2616745"/>
            <a:ext cx="845508" cy="41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"/>
              </a:rPr>
              <a:t>Fin del Egipto unificado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869034" y="6541304"/>
            <a:ext cx="1292612" cy="41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"/>
              </a:rPr>
              <a:t>Expansión territorial de Ramses II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050498" y="5535211"/>
            <a:ext cx="929686" cy="41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"/>
              </a:rPr>
              <a:t>Busto de Nefertiti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6050498" y="4072107"/>
            <a:ext cx="929686" cy="601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"/>
              </a:rPr>
              <a:t>Amenofis IV proclama el monteismo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514308" y="4159807"/>
            <a:ext cx="651263" cy="21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 Bold"/>
              </a:rPr>
              <a:t>684 a.C.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042014" y="5209071"/>
            <a:ext cx="651263" cy="21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 Bold"/>
              </a:rPr>
              <a:t>332 a.C.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7859151" y="5437414"/>
            <a:ext cx="1022084" cy="601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"/>
              </a:rPr>
              <a:t>Alejandro Magno conquista Egipto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8599692" y="4109860"/>
            <a:ext cx="651263" cy="21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 Bold"/>
              </a:rPr>
              <a:t>69 a.C.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8568164" y="4366778"/>
            <a:ext cx="1365582" cy="41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"/>
              </a:rPr>
              <a:t>Egipto se convierte en provincia romana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9121146" y="4109860"/>
            <a:ext cx="651263" cy="21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Arial Bold"/>
              </a:rPr>
              <a:t>30 a.C.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156</Words>
  <Application>Microsoft Office PowerPoint</Application>
  <PresentationFormat>Personalizado</PresentationFormat>
  <Paragraphs>39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Arial Bold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 de tiempo Mesopotamia y Egipto</dc:title>
  <cp:lastModifiedBy>Mora Fernandez</cp:lastModifiedBy>
  <cp:revision>1</cp:revision>
  <dcterms:created xsi:type="dcterms:W3CDTF">2006-08-16T00:00:00Z</dcterms:created>
  <dcterms:modified xsi:type="dcterms:W3CDTF">2023-03-15T16:59:22Z</dcterms:modified>
  <dc:identifier>DAFajYV3mmU</dc:identifier>
</cp:coreProperties>
</file>