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386" t="1046" r="15447" b="1004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963995" y="3187580"/>
            <a:ext cx="560993" cy="295997"/>
            <a:chOff x="0" y="0"/>
            <a:chExt cx="201047" cy="1060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56CDB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231364" y="3885619"/>
            <a:ext cx="7968334" cy="88087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210344" y="185506"/>
            <a:ext cx="406771" cy="406771"/>
            <a:chOff x="0" y="0"/>
            <a:chExt cx="542362" cy="542362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5AC8BD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3210344" y="4074830"/>
            <a:ext cx="406771" cy="406771"/>
            <a:chOff x="0" y="0"/>
            <a:chExt cx="542362" cy="542362"/>
          </a:xfrm>
        </p:grpSpPr>
        <p:grpSp>
          <p:nvGrpSpPr>
            <p:cNvPr id="18" name="Group 1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5AC8BD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3887578" y="1179680"/>
            <a:ext cx="406771" cy="406771"/>
            <a:chOff x="0" y="0"/>
            <a:chExt cx="542362" cy="542362"/>
          </a:xfrm>
        </p:grpSpPr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BD59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56CDB8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3887578" y="5069004"/>
            <a:ext cx="406771" cy="406771"/>
            <a:chOff x="0" y="0"/>
            <a:chExt cx="542362" cy="542362"/>
          </a:xfrm>
        </p:grpSpPr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BD59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56CDB8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3887578" y="7039969"/>
            <a:ext cx="406771" cy="406771"/>
            <a:chOff x="0" y="0"/>
            <a:chExt cx="542362" cy="542362"/>
          </a:xfrm>
        </p:grpSpPr>
        <p:grpSp>
          <p:nvGrpSpPr>
            <p:cNvPr id="48" name="Group 4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BD59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56CDB8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3912741" y="2169887"/>
            <a:ext cx="560993" cy="295997"/>
            <a:chOff x="0" y="0"/>
            <a:chExt cx="201047" cy="10607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912741" y="4163407"/>
            <a:ext cx="560993" cy="295997"/>
            <a:chOff x="0" y="0"/>
            <a:chExt cx="201047" cy="106079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887578" y="3151683"/>
            <a:ext cx="406771" cy="406771"/>
            <a:chOff x="0" y="0"/>
            <a:chExt cx="542362" cy="542362"/>
          </a:xfrm>
        </p:grpSpPr>
        <p:grpSp>
          <p:nvGrpSpPr>
            <p:cNvPr id="64" name="Group 64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BD59"/>
                </a:solidFill>
              </a:ln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56CDB8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3210344" y="2133109"/>
            <a:ext cx="406771" cy="406771"/>
            <a:chOff x="0" y="0"/>
            <a:chExt cx="542362" cy="542362"/>
          </a:xfrm>
        </p:grpSpPr>
        <p:grpSp>
          <p:nvGrpSpPr>
            <p:cNvPr id="74" name="Group 74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5AC8BD"/>
                </a:solidFill>
              </a:ln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3210344" y="6022433"/>
            <a:ext cx="406771" cy="406771"/>
            <a:chOff x="0" y="0"/>
            <a:chExt cx="542362" cy="542362"/>
          </a:xfrm>
        </p:grpSpPr>
        <p:grpSp>
          <p:nvGrpSpPr>
            <p:cNvPr id="84" name="Group 84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5AC8BD"/>
                </a:solidFill>
              </a:ln>
            </p:spPr>
          </p:sp>
          <p:sp>
            <p:nvSpPr>
              <p:cNvPr id="89" name="TextBox 8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92" name="TextBox 9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231364" y="11821441"/>
            <a:ext cx="7968334" cy="880870"/>
          </a:xfrm>
          <a:prstGeom prst="rect">
            <a:avLst/>
          </a:prstGeom>
        </p:spPr>
      </p:pic>
      <p:grpSp>
        <p:nvGrpSpPr>
          <p:cNvPr id="94" name="Group 94"/>
          <p:cNvGrpSpPr/>
          <p:nvPr/>
        </p:nvGrpSpPr>
        <p:grpSpPr>
          <a:xfrm>
            <a:off x="3210344" y="8191151"/>
            <a:ext cx="406771" cy="406771"/>
            <a:chOff x="0" y="0"/>
            <a:chExt cx="542362" cy="542362"/>
          </a:xfrm>
        </p:grpSpPr>
        <p:grpSp>
          <p:nvGrpSpPr>
            <p:cNvPr id="95" name="Group 95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5AC8BD"/>
                </a:solidFill>
              </a:ln>
            </p:spPr>
          </p:sp>
          <p:sp>
            <p:nvSpPr>
              <p:cNvPr id="100" name="TextBox 10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101" name="Group 101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03" name="TextBox 10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104" name="Group 104"/>
          <p:cNvGrpSpPr/>
          <p:nvPr/>
        </p:nvGrpSpPr>
        <p:grpSpPr>
          <a:xfrm>
            <a:off x="3841007" y="9092531"/>
            <a:ext cx="406771" cy="406771"/>
            <a:chOff x="0" y="0"/>
            <a:chExt cx="542362" cy="542362"/>
          </a:xfrm>
        </p:grpSpPr>
        <p:grpSp>
          <p:nvGrpSpPr>
            <p:cNvPr id="105" name="Group 105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7" name="TextBox 10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BD59"/>
                </a:solidFill>
              </a:ln>
            </p:spPr>
          </p:sp>
          <p:sp>
            <p:nvSpPr>
              <p:cNvPr id="110" name="TextBox 11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111" name="Group 111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56CDB8"/>
              </a:solidFill>
            </p:spPr>
          </p:sp>
          <p:sp>
            <p:nvSpPr>
              <p:cNvPr id="113" name="TextBox 11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grpSp>
        <p:nvGrpSpPr>
          <p:cNvPr id="114" name="Group 114"/>
          <p:cNvGrpSpPr/>
          <p:nvPr/>
        </p:nvGrpSpPr>
        <p:grpSpPr>
          <a:xfrm>
            <a:off x="3210344" y="9994603"/>
            <a:ext cx="406771" cy="406771"/>
            <a:chOff x="0" y="0"/>
            <a:chExt cx="542362" cy="542362"/>
          </a:xfrm>
        </p:grpSpPr>
        <p:grpSp>
          <p:nvGrpSpPr>
            <p:cNvPr id="115" name="Group 115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7" name="TextBox 11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5AC8BD"/>
                </a:solidFill>
              </a:ln>
            </p:spPr>
          </p:sp>
          <p:sp>
            <p:nvSpPr>
              <p:cNvPr id="120" name="TextBox 12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08388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23" name="TextBox 12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192" tIns="30192" rIns="30192" bIns="30192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</p:grpSp>
      <p:pic>
        <p:nvPicPr>
          <p:cNvPr id="124" name="Picture 1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64242">
            <a:off x="5005143" y="2526864"/>
            <a:ext cx="1436008" cy="1436008"/>
          </a:xfrm>
          <a:prstGeom prst="rect">
            <a:avLst/>
          </a:prstGeom>
        </p:spPr>
      </p:pic>
      <p:grpSp>
        <p:nvGrpSpPr>
          <p:cNvPr id="125" name="Group 125"/>
          <p:cNvGrpSpPr/>
          <p:nvPr/>
        </p:nvGrpSpPr>
        <p:grpSpPr>
          <a:xfrm>
            <a:off x="3963301" y="226458"/>
            <a:ext cx="560993" cy="295997"/>
            <a:chOff x="0" y="0"/>
            <a:chExt cx="201047" cy="106079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7" name="TextBox 1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128" name="TextBox 128"/>
          <p:cNvSpPr txBox="1"/>
          <p:nvPr/>
        </p:nvSpPr>
        <p:spPr>
          <a:xfrm>
            <a:off x="3645523" y="212338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1949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3594641" y="2153974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1968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3594641" y="4145393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1971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3967281" y="6099073"/>
            <a:ext cx="560993" cy="295997"/>
            <a:chOff x="0" y="0"/>
            <a:chExt cx="201047" cy="106079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3" name="TextBox 1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3967281" y="8194751"/>
            <a:ext cx="560993" cy="295997"/>
            <a:chOff x="0" y="0"/>
            <a:chExt cx="201047" cy="106079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6" name="TextBox 13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137" name="TextBox 137"/>
          <p:cNvSpPr txBox="1"/>
          <p:nvPr/>
        </p:nvSpPr>
        <p:spPr>
          <a:xfrm>
            <a:off x="3638485" y="6091714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1978</a:t>
            </a:r>
          </a:p>
        </p:txBody>
      </p:sp>
      <p:grpSp>
        <p:nvGrpSpPr>
          <p:cNvPr id="138" name="Group 138"/>
          <p:cNvGrpSpPr/>
          <p:nvPr/>
        </p:nvGrpSpPr>
        <p:grpSpPr>
          <a:xfrm>
            <a:off x="2958205" y="1189285"/>
            <a:ext cx="560993" cy="295997"/>
            <a:chOff x="0" y="0"/>
            <a:chExt cx="201047" cy="106079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56CDB8"/>
            </a:solidFill>
          </p:spPr>
        </p:sp>
        <p:sp>
          <p:nvSpPr>
            <p:cNvPr id="140" name="TextBox 14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141" name="TextBox 141"/>
          <p:cNvSpPr txBox="1"/>
          <p:nvPr/>
        </p:nvSpPr>
        <p:spPr>
          <a:xfrm>
            <a:off x="2647977" y="1186561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1960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2647977" y="3178193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1969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3162355" y="5104018"/>
            <a:ext cx="560993" cy="295997"/>
            <a:chOff x="0" y="0"/>
            <a:chExt cx="201047" cy="106079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56CDB8"/>
            </a:solidFill>
          </p:spPr>
        </p:sp>
        <p:sp>
          <p:nvSpPr>
            <p:cNvPr id="145" name="TextBox 14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146" name="TextBox 146"/>
          <p:cNvSpPr txBox="1"/>
          <p:nvPr/>
        </p:nvSpPr>
        <p:spPr>
          <a:xfrm>
            <a:off x="3238583" y="5105938"/>
            <a:ext cx="409337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1973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4785868" y="147406"/>
            <a:ext cx="1583253" cy="42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LA TEORÍA DE LOS AUTOMATAS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2963995" y="7124529"/>
            <a:ext cx="560993" cy="295997"/>
            <a:chOff x="0" y="0"/>
            <a:chExt cx="201047" cy="106079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56CDB8"/>
            </a:solidFill>
          </p:spPr>
        </p:sp>
        <p:sp>
          <p:nvSpPr>
            <p:cNvPr id="150" name="TextBox 15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151" name="TextBox 151"/>
          <p:cNvSpPr txBox="1"/>
          <p:nvPr/>
        </p:nvSpPr>
        <p:spPr>
          <a:xfrm>
            <a:off x="2642187" y="7115004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1981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66833" y="123382"/>
            <a:ext cx="227249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</a:pPr>
            <a:r>
              <a:rPr lang="en-US" sz="2151" dirty="0">
                <a:solidFill>
                  <a:srgbClr val="000000"/>
                </a:solidFill>
                <a:latin typeface="Arial Bold"/>
              </a:rPr>
              <a:t>LA SEGURIDAD DE INTERNET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3638485" y="8196449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1983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2958086" y="9112837"/>
            <a:ext cx="560993" cy="295997"/>
            <a:chOff x="0" y="0"/>
            <a:chExt cx="201047" cy="106079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56CDB8"/>
            </a:solidFill>
          </p:spPr>
        </p:sp>
        <p:sp>
          <p:nvSpPr>
            <p:cNvPr id="156" name="TextBox 15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157" name="TextBox 157"/>
          <p:cNvSpPr txBox="1"/>
          <p:nvPr/>
        </p:nvSpPr>
        <p:spPr>
          <a:xfrm>
            <a:off x="2642187" y="9121797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1986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1088773" y="1104032"/>
            <a:ext cx="1772261" cy="42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LA IDEA DE LA RED DE PAUL BARAN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4742024" y="2087702"/>
            <a:ext cx="1949455" cy="42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LA TEORIA DEL CAMBIO DE PAQUETES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789876" y="3113583"/>
            <a:ext cx="1949455" cy="42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PRIMER MENSAJE APRANET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4742024" y="4084568"/>
            <a:ext cx="1772261" cy="42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PRIMER VIRUS INFORMÁTICO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466833" y="5049724"/>
            <a:ext cx="2531293" cy="42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LAS PRIMERAS AMENAZAS A LA SEGURIDAD DE LA RED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4787671" y="6035320"/>
            <a:ext cx="1870951" cy="42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PRIMER CIFRADO DE LA RED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460244" y="7222435"/>
            <a:ext cx="2537882" cy="22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VIRUS ELK CLONER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4555285" y="8218265"/>
            <a:ext cx="2537882" cy="22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PROTOCOLO TCP/IP</a:t>
            </a:r>
          </a:p>
        </p:txBody>
      </p:sp>
      <p:grpSp>
        <p:nvGrpSpPr>
          <p:cNvPr id="166" name="Group 166"/>
          <p:cNvGrpSpPr/>
          <p:nvPr/>
        </p:nvGrpSpPr>
        <p:grpSpPr>
          <a:xfrm>
            <a:off x="3967281" y="9994603"/>
            <a:ext cx="560993" cy="295997"/>
            <a:chOff x="0" y="0"/>
            <a:chExt cx="201047" cy="106079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l="l" t="t" r="r" b="b"/>
              <a:pathLst>
                <a:path w="201047" h="106079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68" name="TextBox 16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169" name="TextBox 169"/>
          <p:cNvSpPr txBox="1"/>
          <p:nvPr/>
        </p:nvSpPr>
        <p:spPr>
          <a:xfrm>
            <a:off x="3638485" y="9999901"/>
            <a:ext cx="1193030" cy="28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1987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672408" y="9046691"/>
            <a:ext cx="2066924" cy="45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"/>
              </a:lnSpc>
            </a:pPr>
            <a:r>
              <a:rPr lang="en-US" sz="1368" spc="34">
                <a:solidFill>
                  <a:srgbClr val="000000"/>
                </a:solidFill>
                <a:latin typeface="Arial Bold"/>
              </a:rPr>
              <a:t>LA LEY DE FRAUDE Y ABUSO CIBERNÉTICO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4672965" y="9820019"/>
            <a:ext cx="2537882" cy="66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"/>
              </a:lnSpc>
            </a:pPr>
            <a:r>
              <a:rPr lang="en-US" sz="1368" spc="34" dirty="0">
                <a:solidFill>
                  <a:srgbClr val="000000"/>
                </a:solidFill>
                <a:latin typeface="Arial Bold"/>
              </a:rPr>
              <a:t>LA PRIMERA ELIMINACIÓN DE UN VIRUS INFORMÁTICO EN ESTADO SALVAJE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-481809" y="10497372"/>
            <a:ext cx="4672965" cy="19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"/>
              </a:lnSpc>
            </a:pPr>
            <a:r>
              <a:rPr lang="en-US" sz="1075" spc="26">
                <a:solidFill>
                  <a:srgbClr val="000000"/>
                </a:solidFill>
                <a:latin typeface="Arial Bold"/>
              </a:rPr>
              <a:t>WWW.ELORGANIZADORGRÁFICO.COM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sobre la seguridad de Internet 1949-1987</dc:title>
  <cp:lastModifiedBy>Mora Fernandez</cp:lastModifiedBy>
  <cp:revision>1</cp:revision>
  <dcterms:created xsi:type="dcterms:W3CDTF">2006-08-16T00:00:00Z</dcterms:created>
  <dcterms:modified xsi:type="dcterms:W3CDTF">2023-03-14T15:06:00Z</dcterms:modified>
  <dc:identifier>DAFajay9PAE</dc:identifier>
</cp:coreProperties>
</file>