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DDCB"/>
    <a:srgbClr val="544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950" y="8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65ADAB-1D9E-98B5-0EB2-F86C0D97E5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71C91BB-952D-D00E-E1C9-4D6F9610C7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EDA4E4-6AFB-A5D8-5F5A-EE9875EF7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EF96E-AEA4-49BF-90DE-3CCFE76CF133}" type="datetimeFigureOut">
              <a:rPr lang="es-AR" smtClean="0"/>
              <a:t>26/10/2022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7590AF9-6C10-4A1F-3A79-1AB96EE38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5DBCB75-43EF-60B5-6258-28467BEBB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12E19-6E70-41DD-A0B3-75268C0850F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64465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083975-65A5-2C99-8D53-EF37C4917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6030208-BEC1-4490-9D0F-8F8D17418C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863B8E-D734-0B45-F40F-DDE234BE2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EF96E-AEA4-49BF-90DE-3CCFE76CF133}" type="datetimeFigureOut">
              <a:rPr lang="es-AR" smtClean="0"/>
              <a:t>26/10/2022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0F3C4C9-2091-0C9A-F13B-1725ED714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F16078E-36FF-F52C-5286-EFFB2AF01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12E19-6E70-41DD-A0B3-75268C0850F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4110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6F0C3D5-64B0-D306-1461-B79D6C56D8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34F44BD-CF09-ACAB-E2A9-A6F3739D47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64EF266-AFAF-DE41-F339-CC5DB56FD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EF96E-AEA4-49BF-90DE-3CCFE76CF133}" type="datetimeFigureOut">
              <a:rPr lang="es-AR" smtClean="0"/>
              <a:t>26/10/2022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90324FB-E96D-4601-9FF7-DB298A549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8E7D9B-EB32-F9EE-C498-EAD161A89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12E19-6E70-41DD-A0B3-75268C0850F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68529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582A96-8D0D-4065-B3B6-C399F5383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98D4ACC-C05A-3686-A43E-FC462DCB85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14B4F33-1BB8-E352-8E11-E3BA390F3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EF96E-AEA4-49BF-90DE-3CCFE76CF133}" type="datetimeFigureOut">
              <a:rPr lang="es-AR" smtClean="0"/>
              <a:t>26/10/2022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F6989E-1540-0448-D5A8-EAACD563A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6AD7788-3468-3CE0-214F-CDF5258F0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12E19-6E70-41DD-A0B3-75268C0850F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59467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B2E6B6-D329-3F08-E0CD-A19C93EF8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85D296D-F0F1-6308-4778-A9E1052A3D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9B8615A-56BF-1EB1-0A89-9BEB48E5C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EF96E-AEA4-49BF-90DE-3CCFE76CF133}" type="datetimeFigureOut">
              <a:rPr lang="es-AR" smtClean="0"/>
              <a:t>26/10/2022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8DD2C0B-3285-6DBF-7EB9-C6A12146F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08CF5B9-C199-38F6-7174-430C033D8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12E19-6E70-41DD-A0B3-75268C0850F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42280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4BA911-9F1A-5F6E-B0BA-DD3FC93AF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4E23C1C-23C8-E3F9-9065-E6B3143A9A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DB77D5E-30AC-1774-B03A-FA6F87E5E5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D8C6935-5E23-D028-93B9-CE66B6E47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EF96E-AEA4-49BF-90DE-3CCFE76CF133}" type="datetimeFigureOut">
              <a:rPr lang="es-AR" smtClean="0"/>
              <a:t>26/10/2022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9DAFF88-B4BA-3A08-E047-6F2D4BBE2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83565F9-0DBE-49F2-B4F9-B7152FBE1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12E19-6E70-41DD-A0B3-75268C0850F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3217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7C669E-4442-0E32-0859-262C03EFA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830927F-D6AF-6810-DD3B-61228892DC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4F5B10B-18D4-6FD7-376E-6552F48A4D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0CADD7E-ADF0-6CB9-89D4-A2C77AAB41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63AF477-EE99-EA45-4E57-BDFF4D04D8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0D53F7C-8914-C5FA-1585-1BC75BF65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EF96E-AEA4-49BF-90DE-3CCFE76CF133}" type="datetimeFigureOut">
              <a:rPr lang="es-AR" smtClean="0"/>
              <a:t>26/10/2022</a:t>
            </a:fld>
            <a:endParaRPr lang="es-A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5F14181-9BFA-74FE-DB1B-544D4F7FF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17DBB13-C124-7C3E-4CFD-BD38531C7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12E19-6E70-41DD-A0B3-75268C0850F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57810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EFB489-D35B-E054-0E3E-5F5412982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D52C06A-D8B9-F483-A893-C27216F43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EF96E-AEA4-49BF-90DE-3CCFE76CF133}" type="datetimeFigureOut">
              <a:rPr lang="es-AR" smtClean="0"/>
              <a:t>26/10/2022</a:t>
            </a:fld>
            <a:endParaRPr lang="es-A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68DA3BF-8449-D4BE-AF77-C8ECB8854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B20F9DC-A28A-BE23-0740-473E22B5E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12E19-6E70-41DD-A0B3-75268C0850F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80187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5F85D35-2C34-C85F-DDFA-F3F5A5435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EF96E-AEA4-49BF-90DE-3CCFE76CF133}" type="datetimeFigureOut">
              <a:rPr lang="es-AR" smtClean="0"/>
              <a:t>26/10/2022</a:t>
            </a:fld>
            <a:endParaRPr lang="es-A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A400DE4-AECE-82A0-1737-40871B336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493CB97-F1A1-38E9-1D6E-CE982103B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12E19-6E70-41DD-A0B3-75268C0850F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293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F36BFA-0002-AF0A-D156-B103A7F9F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32B3FD5-F39C-E159-1491-54ACDB8F09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F95C4B2-E623-A6C5-12C4-17C1A9379C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615A0F2-46FA-8BE3-D761-AE554D61A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EF96E-AEA4-49BF-90DE-3CCFE76CF133}" type="datetimeFigureOut">
              <a:rPr lang="es-AR" smtClean="0"/>
              <a:t>26/10/2022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2492E7E-25BD-B34F-008F-3DF9DE161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AD92591-E98F-6F1C-5B10-DF531BE6D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12E19-6E70-41DD-A0B3-75268C0850F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29413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88D15B-3047-0962-1C5D-AFB1B9FA4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4CFEF1E-E23C-D4E8-4A2E-03AFD2FAB7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DB761D4-FDC6-DF50-ECBC-0EB6F92B71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3752F32-9A58-CE59-492D-8CCC996F4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EF96E-AEA4-49BF-90DE-3CCFE76CF133}" type="datetimeFigureOut">
              <a:rPr lang="es-AR" smtClean="0"/>
              <a:t>26/10/2022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3A8D075-CE49-ABE2-25DB-B3862AD5C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3A622D2-DCA3-A97A-B57B-BAA2E6E23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12E19-6E70-41DD-A0B3-75268C0850F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34038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B08B8B7-E981-9C6D-DCC7-ED520B16E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3B038FE-AE7B-B7D6-EAC9-23612E37AA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6BE5A9-265D-7E93-0E8C-1E1558356A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9EF96E-AEA4-49BF-90DE-3CCFE76CF133}" type="datetimeFigureOut">
              <a:rPr lang="es-AR" smtClean="0"/>
              <a:t>26/10/2022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EC900BE-CF2F-D5D2-FC4E-3BB94491C9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C07357B-3994-40BE-F9CC-C4C8B5EFF3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D12E19-6E70-41DD-A0B3-75268C0850F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33605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>
            <a:extLst>
              <a:ext uri="{FF2B5EF4-FFF2-40B4-BE49-F238E27FC236}">
                <a16:creationId xmlns:a16="http://schemas.microsoft.com/office/drawing/2014/main" id="{B0DEC9AD-34E7-5E55-873E-41046EC5437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913E68F-9DA8-D7B7-2451-284D2B93ABE2}"/>
              </a:ext>
            </a:extLst>
          </p:cNvPr>
          <p:cNvSpPr txBox="1"/>
          <p:nvPr/>
        </p:nvSpPr>
        <p:spPr>
          <a:xfrm>
            <a:off x="4957312" y="0"/>
            <a:ext cx="227737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AR" sz="4800" dirty="0">
                <a:solidFill>
                  <a:schemeClr val="bg2">
                    <a:lumMod val="25000"/>
                  </a:schemeClr>
                </a:solidFill>
                <a:latin typeface="Bahnschrift SemiBold Condensed" panose="020B0502040204020203" pitchFamily="34" charset="0"/>
              </a:rPr>
              <a:t>SISMOS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38B231A-3B19-6286-1C4A-3AD62758AEA1}"/>
              </a:ext>
            </a:extLst>
          </p:cNvPr>
          <p:cNvSpPr txBox="1"/>
          <p:nvPr/>
        </p:nvSpPr>
        <p:spPr>
          <a:xfrm>
            <a:off x="1962508" y="818039"/>
            <a:ext cx="826698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000" dirty="0">
                <a:latin typeface="Bahnschrift SemiBold Condensed" panose="020B0502040204020203" pitchFamily="34" charset="0"/>
              </a:rPr>
              <a:t>Los sismos son las vibraciones de la tierra ocasionadas por la liberación repentina de energía en el interior o en la superficie de ésta, que se propaga en forma de ondas. A este fenómeno también se lo llama terremoto o temblor.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7F16B6D-3D22-95D4-61E1-4ED575228036}"/>
              </a:ext>
            </a:extLst>
          </p:cNvPr>
          <p:cNvSpPr txBox="1"/>
          <p:nvPr/>
        </p:nvSpPr>
        <p:spPr>
          <a:xfrm>
            <a:off x="102474" y="2865410"/>
            <a:ext cx="353068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chemeClr val="bg2">
                  <a:lumMod val="25000"/>
                </a:schemeClr>
              </a:buClr>
              <a:buFont typeface="Arial" panose="020B0604020202020204" pitchFamily="34" charset="0"/>
              <a:buChar char="•"/>
            </a:pPr>
            <a:r>
              <a:rPr lang="es-MX" sz="2000" dirty="0">
                <a:latin typeface="Bahnschrift SemiBold Condensed" panose="020B0502040204020203" pitchFamily="34" charset="0"/>
              </a:rPr>
              <a:t>Cuando dos placas chocan, aumenta la presión entre ellas.</a:t>
            </a:r>
          </a:p>
          <a:p>
            <a:pPr marL="285750" indent="-285750">
              <a:buClr>
                <a:schemeClr val="bg2">
                  <a:lumMod val="25000"/>
                </a:schemeClr>
              </a:buClr>
              <a:buFont typeface="Arial" panose="020B0604020202020204" pitchFamily="34" charset="0"/>
              <a:buChar char="•"/>
            </a:pPr>
            <a:r>
              <a:rPr lang="es-MX" sz="2000" dirty="0">
                <a:latin typeface="Bahnschrift SemiBold Condensed" panose="020B0502040204020203" pitchFamily="34" charset="0"/>
              </a:rPr>
              <a:t>Las placas se deslizan y se superponen.</a:t>
            </a:r>
          </a:p>
          <a:p>
            <a:pPr marL="285750" indent="-285750">
              <a:buClr>
                <a:schemeClr val="bg2">
                  <a:lumMod val="25000"/>
                </a:schemeClr>
              </a:buClr>
              <a:buFont typeface="Arial" panose="020B0604020202020204" pitchFamily="34" charset="0"/>
              <a:buChar char="•"/>
            </a:pPr>
            <a:r>
              <a:rPr lang="es-MX" sz="2000" dirty="0">
                <a:latin typeface="Bahnschrift SemiBold Condensed" panose="020B0502040204020203" pitchFamily="34" charset="0"/>
              </a:rPr>
              <a:t>La roca se rompe en un punto frágil.</a:t>
            </a:r>
          </a:p>
          <a:p>
            <a:pPr marL="285750" indent="-285750">
              <a:buClr>
                <a:schemeClr val="bg2">
                  <a:lumMod val="25000"/>
                </a:schemeClr>
              </a:buClr>
              <a:buFont typeface="Arial" panose="020B0604020202020204" pitchFamily="34" charset="0"/>
              <a:buChar char="•"/>
            </a:pPr>
            <a:r>
              <a:rPr lang="es-MX" sz="2000" dirty="0">
                <a:latin typeface="Bahnschrift SemiBold Condensed" panose="020B0502040204020203" pitchFamily="34" charset="0"/>
              </a:rPr>
              <a:t>La energía se libera en un punto llamado foco y genera vibraciones.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B5A0B6D-98C9-3374-CFE3-7BCD858E70CA}"/>
              </a:ext>
            </a:extLst>
          </p:cNvPr>
          <p:cNvSpPr txBox="1"/>
          <p:nvPr/>
        </p:nvSpPr>
        <p:spPr>
          <a:xfrm>
            <a:off x="102474" y="2340501"/>
            <a:ext cx="32419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AR" sz="2800" dirty="0">
                <a:solidFill>
                  <a:schemeClr val="bg2">
                    <a:lumMod val="25000"/>
                  </a:schemeClr>
                </a:solidFill>
                <a:latin typeface="Bahnschrift SemiBold Condensed" panose="020B0502040204020203" pitchFamily="34" charset="0"/>
              </a:rPr>
              <a:t>¿Cómo se producen?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111F53D8-E1A6-1458-9DDB-07D41C55ED0B}"/>
              </a:ext>
            </a:extLst>
          </p:cNvPr>
          <p:cNvSpPr txBox="1"/>
          <p:nvPr/>
        </p:nvSpPr>
        <p:spPr>
          <a:xfrm>
            <a:off x="3922398" y="2864083"/>
            <a:ext cx="3934827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chemeClr val="bg2">
                  <a:lumMod val="25000"/>
                </a:schemeClr>
              </a:buClr>
              <a:buFont typeface="Arial" panose="020B0604020202020204" pitchFamily="34" charset="0"/>
              <a:buChar char="•"/>
            </a:pPr>
            <a:r>
              <a:rPr lang="es-MX" sz="2000" b="0" i="0" u="none" strike="noStrike" dirty="0">
                <a:effectLst/>
                <a:latin typeface="Bahnschrift SemiBold Condensed" panose="020B0502040204020203" pitchFamily="34" charset="0"/>
              </a:rPr>
              <a:t>Los movimientos sísmicos son detectados con unos aparatos llamados sismógrafos y acelerógrafos, que ayudan a medir el tamaño del movimiento en diversas direcciones. </a:t>
            </a:r>
            <a:endParaRPr lang="es-MX" sz="2000" dirty="0">
              <a:latin typeface="Bahnschrift SemiBold Condensed" panose="020B0502040204020203" pitchFamily="34" charset="0"/>
            </a:endParaRPr>
          </a:p>
          <a:p>
            <a:pPr marL="285750" indent="-285750">
              <a:buClr>
                <a:schemeClr val="bg2">
                  <a:lumMod val="25000"/>
                </a:schemeClr>
              </a:buClr>
              <a:buFont typeface="Arial" panose="020B0604020202020204" pitchFamily="34" charset="0"/>
              <a:buChar char="•"/>
            </a:pPr>
            <a:r>
              <a:rPr lang="es-MX" sz="2000" b="0" i="0" u="none" strike="noStrike" dirty="0">
                <a:effectLst/>
                <a:latin typeface="Bahnschrift SemiBold Condensed" panose="020B0502040204020203" pitchFamily="34" charset="0"/>
              </a:rPr>
              <a:t>Al ocurrir un sismo, se puede medir tanto su magnitud, mediante La Escala de Richter, como su intensidad.</a:t>
            </a:r>
            <a:endParaRPr lang="es-MX" sz="2000" dirty="0">
              <a:latin typeface="Bahnschrift SemiBold Condensed" panose="020B0502040204020203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619DBC5-BBC3-14C1-CF23-0FB8EA36E470}"/>
              </a:ext>
            </a:extLst>
          </p:cNvPr>
          <p:cNvSpPr txBox="1"/>
          <p:nvPr/>
        </p:nvSpPr>
        <p:spPr>
          <a:xfrm>
            <a:off x="3710553" y="2340501"/>
            <a:ext cx="422406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AR" sz="2800" dirty="0">
                <a:solidFill>
                  <a:schemeClr val="bg2">
                    <a:lumMod val="25000"/>
                  </a:schemeClr>
                </a:solidFill>
                <a:latin typeface="Bahnschrift SemiBold Condensed" panose="020B0502040204020203" pitchFamily="34" charset="0"/>
              </a:rPr>
              <a:t>¿Cómo se miden?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128FA917-17DA-D00F-1207-EF6728EAAE21}"/>
              </a:ext>
            </a:extLst>
          </p:cNvPr>
          <p:cNvSpPr txBox="1"/>
          <p:nvPr/>
        </p:nvSpPr>
        <p:spPr>
          <a:xfrm>
            <a:off x="7928990" y="2863721"/>
            <a:ext cx="4179979" cy="4308872"/>
          </a:xfrm>
          <a:prstGeom prst="rect">
            <a:avLst/>
          </a:prstGeom>
          <a:noFill/>
        </p:spPr>
        <p:txBody>
          <a:bodyPr wrap="square" numCol="2">
            <a:spAutoFit/>
          </a:bodyPr>
          <a:lstStyle/>
          <a:p>
            <a:pPr>
              <a:buClr>
                <a:schemeClr val="bg2">
                  <a:lumMod val="25000"/>
                </a:schemeClr>
              </a:buClr>
            </a:pPr>
            <a:r>
              <a:rPr lang="es-MX" sz="2000" b="1" i="0" u="none" strike="noStrike" dirty="0">
                <a:effectLst/>
                <a:latin typeface="Bahnschrift SemiBold Condensed" panose="020B0502040204020203" pitchFamily="34" charset="0"/>
              </a:rPr>
              <a:t>Según su origen:</a:t>
            </a:r>
            <a:endParaRPr lang="es-MX" sz="2000" dirty="0">
              <a:effectLst/>
              <a:latin typeface="Bahnschrift SemiBold Condensed" panose="020B0502040204020203" pitchFamily="34" charset="0"/>
            </a:endParaRPr>
          </a:p>
          <a:p>
            <a:pPr marL="285750" indent="-285750">
              <a:buClr>
                <a:schemeClr val="bg2">
                  <a:lumMod val="25000"/>
                </a:schemeClr>
              </a:buClr>
              <a:buFont typeface="Arial" panose="020B0604020202020204" pitchFamily="34" charset="0"/>
              <a:buChar char="•"/>
            </a:pPr>
            <a:r>
              <a:rPr lang="es-MX" b="0" i="0" u="none" strike="noStrike" dirty="0">
                <a:effectLst/>
                <a:latin typeface="Bahnschrift SemiBold Condensed" panose="020B0502040204020203" pitchFamily="34" charset="0"/>
              </a:rPr>
              <a:t>Naturales</a:t>
            </a:r>
            <a:endParaRPr lang="es-MX" dirty="0">
              <a:latin typeface="Bahnschrift SemiBold Condensed" panose="020B0502040204020203" pitchFamily="34" charset="0"/>
            </a:endParaRPr>
          </a:p>
          <a:p>
            <a:pPr marL="285750" indent="-285750">
              <a:buClr>
                <a:schemeClr val="bg2">
                  <a:lumMod val="25000"/>
                </a:schemeClr>
              </a:buClr>
              <a:buFont typeface="Arial" panose="020B0604020202020204" pitchFamily="34" charset="0"/>
              <a:buChar char="•"/>
            </a:pPr>
            <a:r>
              <a:rPr lang="es-MX" b="0" i="0" u="none" strike="noStrike" dirty="0">
                <a:effectLst/>
                <a:latin typeface="Bahnschrift SemiBold Condensed" panose="020B0502040204020203" pitchFamily="34" charset="0"/>
              </a:rPr>
              <a:t>Artificiales</a:t>
            </a:r>
            <a:endParaRPr lang="es-MX" dirty="0">
              <a:latin typeface="Bahnschrift SemiBold Condensed" panose="020B0502040204020203" pitchFamily="34" charset="0"/>
            </a:endParaRPr>
          </a:p>
          <a:p>
            <a:pPr>
              <a:buClr>
                <a:schemeClr val="bg2">
                  <a:lumMod val="25000"/>
                </a:schemeClr>
              </a:buClr>
            </a:pPr>
            <a:r>
              <a:rPr lang="es-MX" sz="2000" b="1" i="0" u="none" strike="noStrike" dirty="0">
                <a:effectLst/>
                <a:latin typeface="Bahnschrift SemiBold Condensed" panose="020B0502040204020203" pitchFamily="34" charset="0"/>
              </a:rPr>
              <a:t>Según su magnitud:</a:t>
            </a:r>
            <a:endParaRPr lang="es-MX" sz="2000" dirty="0">
              <a:effectLst/>
              <a:latin typeface="Bahnschrift SemiBold Condensed" panose="020B0502040204020203" pitchFamily="34" charset="0"/>
            </a:endParaRPr>
          </a:p>
          <a:p>
            <a:pPr marL="285750" indent="-285750">
              <a:buClr>
                <a:schemeClr val="bg2">
                  <a:lumMod val="25000"/>
                </a:schemeClr>
              </a:buClr>
              <a:buFont typeface="Arial" panose="020B0604020202020204" pitchFamily="34" charset="0"/>
              <a:buChar char="•"/>
            </a:pPr>
            <a:r>
              <a:rPr lang="es-MX" b="0" i="0" u="none" strike="noStrike" dirty="0">
                <a:effectLst/>
                <a:latin typeface="Bahnschrift SemiBold Condensed" panose="020B0502040204020203" pitchFamily="34" charset="0"/>
              </a:rPr>
              <a:t>Microsismo</a:t>
            </a:r>
            <a:endParaRPr lang="es-MX" dirty="0">
              <a:latin typeface="Bahnschrift SemiBold Condensed" panose="020B0502040204020203" pitchFamily="34" charset="0"/>
            </a:endParaRPr>
          </a:p>
          <a:p>
            <a:pPr marL="285750" indent="-285750">
              <a:buClr>
                <a:schemeClr val="bg2">
                  <a:lumMod val="25000"/>
                </a:schemeClr>
              </a:buClr>
              <a:buFont typeface="Arial" panose="020B0604020202020204" pitchFamily="34" charset="0"/>
              <a:buChar char="•"/>
            </a:pPr>
            <a:r>
              <a:rPr lang="es-MX" b="0" i="0" u="none" strike="noStrike" dirty="0">
                <a:effectLst/>
                <a:latin typeface="Bahnschrift SemiBold Condensed" panose="020B0502040204020203" pitchFamily="34" charset="0"/>
              </a:rPr>
              <a:t>Sismo Menor</a:t>
            </a:r>
            <a:endParaRPr lang="es-MX" dirty="0">
              <a:latin typeface="Bahnschrift SemiBold Condensed" panose="020B0502040204020203" pitchFamily="34" charset="0"/>
            </a:endParaRPr>
          </a:p>
          <a:p>
            <a:pPr marL="285750" indent="-285750">
              <a:buClr>
                <a:schemeClr val="bg2">
                  <a:lumMod val="25000"/>
                </a:schemeClr>
              </a:buClr>
              <a:buFont typeface="Arial" panose="020B0604020202020204" pitchFamily="34" charset="0"/>
              <a:buChar char="•"/>
            </a:pPr>
            <a:r>
              <a:rPr lang="es-MX" b="0" i="0" u="none" strike="noStrike" dirty="0">
                <a:effectLst/>
                <a:latin typeface="Bahnschrift SemiBold Condensed" panose="020B0502040204020203" pitchFamily="34" charset="0"/>
              </a:rPr>
              <a:t>Sismo Ligero</a:t>
            </a:r>
            <a:endParaRPr lang="es-MX" dirty="0">
              <a:latin typeface="Bahnschrift SemiBold Condensed" panose="020B0502040204020203" pitchFamily="34" charset="0"/>
            </a:endParaRPr>
          </a:p>
          <a:p>
            <a:pPr marL="285750" indent="-285750">
              <a:buClr>
                <a:schemeClr val="bg2">
                  <a:lumMod val="25000"/>
                </a:schemeClr>
              </a:buClr>
              <a:buFont typeface="Arial" panose="020B0604020202020204" pitchFamily="34" charset="0"/>
              <a:buChar char="•"/>
            </a:pPr>
            <a:r>
              <a:rPr lang="es-MX" b="0" i="0" u="none" strike="noStrike" dirty="0">
                <a:effectLst/>
                <a:latin typeface="Bahnschrift SemiBold Condensed" panose="020B0502040204020203" pitchFamily="34" charset="0"/>
              </a:rPr>
              <a:t>Sismo Moderado</a:t>
            </a:r>
            <a:endParaRPr lang="es-MX" dirty="0">
              <a:latin typeface="Bahnschrift SemiBold Condensed" panose="020B0502040204020203" pitchFamily="34" charset="0"/>
            </a:endParaRPr>
          </a:p>
          <a:p>
            <a:pPr marL="285750" indent="-285750">
              <a:buClr>
                <a:schemeClr val="bg2">
                  <a:lumMod val="25000"/>
                </a:schemeClr>
              </a:buClr>
              <a:buFont typeface="Arial" panose="020B0604020202020204" pitchFamily="34" charset="0"/>
              <a:buChar char="•"/>
            </a:pPr>
            <a:r>
              <a:rPr lang="es-MX" b="0" i="0" u="none" strike="noStrike" dirty="0">
                <a:effectLst/>
                <a:latin typeface="Bahnschrift SemiBold Condensed" panose="020B0502040204020203" pitchFamily="34" charset="0"/>
              </a:rPr>
              <a:t>Sismo Fuerte</a:t>
            </a:r>
            <a:endParaRPr lang="es-MX" dirty="0">
              <a:latin typeface="Bahnschrift SemiBold Condensed" panose="020B0502040204020203" pitchFamily="34" charset="0"/>
            </a:endParaRPr>
          </a:p>
          <a:p>
            <a:pPr marL="285750" indent="-285750">
              <a:buClr>
                <a:schemeClr val="bg2">
                  <a:lumMod val="25000"/>
                </a:schemeClr>
              </a:buClr>
              <a:buFont typeface="Arial" panose="020B0604020202020204" pitchFamily="34" charset="0"/>
              <a:buChar char="•"/>
            </a:pPr>
            <a:r>
              <a:rPr lang="es-MX" b="0" i="0" u="none" strike="noStrike" dirty="0">
                <a:effectLst/>
                <a:latin typeface="Bahnschrift SemiBold Condensed" panose="020B0502040204020203" pitchFamily="34" charset="0"/>
              </a:rPr>
              <a:t>Sismo Mayor</a:t>
            </a:r>
            <a:endParaRPr lang="es-MX" dirty="0">
              <a:latin typeface="Bahnschrift SemiBold Condensed" panose="020B0502040204020203" pitchFamily="34" charset="0"/>
            </a:endParaRPr>
          </a:p>
          <a:p>
            <a:pPr marL="285750" indent="-285750">
              <a:buClr>
                <a:schemeClr val="bg2">
                  <a:lumMod val="25000"/>
                </a:schemeClr>
              </a:buClr>
              <a:buFont typeface="Arial" panose="020B0604020202020204" pitchFamily="34" charset="0"/>
              <a:buChar char="•"/>
            </a:pPr>
            <a:r>
              <a:rPr lang="es-MX" b="0" i="0" u="none" strike="noStrike" dirty="0">
                <a:effectLst/>
                <a:latin typeface="Bahnschrift SemiBold Condensed" panose="020B0502040204020203" pitchFamily="34" charset="0"/>
              </a:rPr>
              <a:t>Gran Sismo</a:t>
            </a:r>
            <a:endParaRPr lang="es-MX" b="1" i="0" u="none" strike="noStrike" dirty="0">
              <a:effectLst/>
              <a:latin typeface="Bahnschrift SemiBold Condensed" panose="020B0502040204020203" pitchFamily="34" charset="0"/>
            </a:endParaRPr>
          </a:p>
          <a:p>
            <a:pPr marL="285750" indent="-285750">
              <a:buClr>
                <a:schemeClr val="bg2">
                  <a:lumMod val="25000"/>
                </a:schemeClr>
              </a:buClr>
              <a:buFont typeface="Arial" panose="020B0604020202020204" pitchFamily="34" charset="0"/>
              <a:buChar char="•"/>
            </a:pPr>
            <a:endParaRPr lang="es-MX" b="1" i="0" u="none" strike="noStrike" dirty="0">
              <a:effectLst/>
              <a:latin typeface="Bahnschrift SemiBold Condensed" panose="020B0502040204020203" pitchFamily="34" charset="0"/>
            </a:endParaRPr>
          </a:p>
          <a:p>
            <a:pPr marL="285750" indent="-285750">
              <a:buClr>
                <a:schemeClr val="bg2">
                  <a:lumMod val="25000"/>
                </a:schemeClr>
              </a:buClr>
              <a:buFont typeface="Arial" panose="020B0604020202020204" pitchFamily="34" charset="0"/>
              <a:buChar char="•"/>
            </a:pPr>
            <a:endParaRPr lang="es-MX" b="1" dirty="0">
              <a:latin typeface="Bahnschrift SemiBold Condensed" panose="020B0502040204020203" pitchFamily="34" charset="0"/>
            </a:endParaRPr>
          </a:p>
          <a:p>
            <a:pPr marL="285750" indent="-285750">
              <a:buClr>
                <a:schemeClr val="bg2">
                  <a:lumMod val="25000"/>
                </a:schemeClr>
              </a:buClr>
              <a:buFont typeface="Arial" panose="020B0604020202020204" pitchFamily="34" charset="0"/>
              <a:buChar char="•"/>
            </a:pPr>
            <a:endParaRPr lang="es-MX" b="1" i="0" u="none" strike="noStrike" dirty="0">
              <a:effectLst/>
              <a:latin typeface="Bahnschrift SemiBold Condensed" panose="020B0502040204020203" pitchFamily="34" charset="0"/>
            </a:endParaRPr>
          </a:p>
          <a:p>
            <a:pPr>
              <a:buClr>
                <a:schemeClr val="bg2">
                  <a:lumMod val="25000"/>
                </a:schemeClr>
              </a:buClr>
            </a:pPr>
            <a:endParaRPr lang="es-MX" b="1" i="0" u="none" strike="noStrike" dirty="0">
              <a:effectLst/>
              <a:latin typeface="Bahnschrift SemiBold Condensed" panose="020B0502040204020203" pitchFamily="34" charset="0"/>
            </a:endParaRPr>
          </a:p>
          <a:p>
            <a:pPr>
              <a:buClr>
                <a:schemeClr val="bg2">
                  <a:lumMod val="25000"/>
                </a:schemeClr>
              </a:buClr>
            </a:pPr>
            <a:r>
              <a:rPr lang="es-MX" sz="2000" b="1" i="0" u="none" strike="noStrike" dirty="0">
                <a:effectLst/>
                <a:latin typeface="Bahnschrift SemiBold Condensed" panose="020B0502040204020203" pitchFamily="34" charset="0"/>
              </a:rPr>
              <a:t>Según su precedencia:</a:t>
            </a:r>
            <a:endParaRPr lang="es-MX" sz="2000" dirty="0">
              <a:effectLst/>
              <a:latin typeface="Bahnschrift SemiBold Condensed" panose="020B0502040204020203" pitchFamily="34" charset="0"/>
            </a:endParaRPr>
          </a:p>
          <a:p>
            <a:pPr marL="285750" indent="-285750">
              <a:buClr>
                <a:schemeClr val="bg2">
                  <a:lumMod val="25000"/>
                </a:schemeClr>
              </a:buClr>
              <a:buFont typeface="Arial" panose="020B0604020202020204" pitchFamily="34" charset="0"/>
              <a:buChar char="•"/>
            </a:pPr>
            <a:r>
              <a:rPr lang="es-MX" b="0" i="0" u="none" strike="noStrike" dirty="0">
                <a:effectLst/>
                <a:latin typeface="Bahnschrift SemiBold Condensed" panose="020B0502040204020203" pitchFamily="34" charset="0"/>
              </a:rPr>
              <a:t>Sismo Preliminar</a:t>
            </a:r>
            <a:endParaRPr lang="es-MX" dirty="0">
              <a:latin typeface="Bahnschrift SemiBold Condensed" panose="020B0502040204020203" pitchFamily="34" charset="0"/>
            </a:endParaRPr>
          </a:p>
          <a:p>
            <a:pPr marL="285750" indent="-285750">
              <a:buClr>
                <a:schemeClr val="bg2">
                  <a:lumMod val="25000"/>
                </a:schemeClr>
              </a:buClr>
              <a:buFont typeface="Arial" panose="020B0604020202020204" pitchFamily="34" charset="0"/>
              <a:buChar char="•"/>
            </a:pPr>
            <a:r>
              <a:rPr lang="es-MX" b="0" i="0" u="none" strike="noStrike" dirty="0">
                <a:effectLst/>
                <a:latin typeface="Bahnschrift SemiBold Condensed" panose="020B0502040204020203" pitchFamily="34" charset="0"/>
              </a:rPr>
              <a:t>Sismo Perimétrico</a:t>
            </a:r>
            <a:endParaRPr lang="es-MX" dirty="0">
              <a:latin typeface="Bahnschrift SemiBold Condensed" panose="020B0502040204020203" pitchFamily="34" charset="0"/>
            </a:endParaRPr>
          </a:p>
          <a:p>
            <a:pPr marL="285750" indent="-285750">
              <a:buClr>
                <a:schemeClr val="bg2">
                  <a:lumMod val="25000"/>
                </a:schemeClr>
              </a:buClr>
              <a:buFont typeface="Arial" panose="020B0604020202020204" pitchFamily="34" charset="0"/>
              <a:buChar char="•"/>
            </a:pPr>
            <a:r>
              <a:rPr lang="es-MX" b="0" i="0" u="none" strike="noStrike" dirty="0">
                <a:effectLst/>
                <a:latin typeface="Bahnschrift SemiBold Condensed" panose="020B0502040204020203" pitchFamily="34" charset="0"/>
              </a:rPr>
              <a:t>Sismo Tectónico</a:t>
            </a:r>
            <a:endParaRPr lang="es-MX" dirty="0">
              <a:latin typeface="Bahnschrift SemiBold Condensed" panose="020B0502040204020203" pitchFamily="34" charset="0"/>
            </a:endParaRPr>
          </a:p>
          <a:p>
            <a:pPr marL="285750" indent="-285750">
              <a:buClr>
                <a:schemeClr val="bg2">
                  <a:lumMod val="25000"/>
                </a:schemeClr>
              </a:buClr>
              <a:buFont typeface="Arial" panose="020B0604020202020204" pitchFamily="34" charset="0"/>
              <a:buChar char="•"/>
            </a:pPr>
            <a:r>
              <a:rPr lang="es-MX" b="0" i="0" u="none" strike="noStrike" dirty="0">
                <a:effectLst/>
                <a:latin typeface="Bahnschrift SemiBold Condensed" panose="020B0502040204020203" pitchFamily="34" charset="0"/>
              </a:rPr>
              <a:t>Sismo Volcánico</a:t>
            </a:r>
            <a:endParaRPr lang="es-MX" dirty="0">
              <a:latin typeface="Bahnschrift SemiBold Condensed" panose="020B0502040204020203" pitchFamily="34" charset="0"/>
            </a:endParaRPr>
          </a:p>
          <a:p>
            <a:pPr marL="285750" indent="-285750">
              <a:buClr>
                <a:schemeClr val="bg2">
                  <a:lumMod val="25000"/>
                </a:schemeClr>
              </a:buClr>
              <a:buFont typeface="Arial" panose="020B0604020202020204" pitchFamily="34" charset="0"/>
              <a:buChar char="•"/>
            </a:pPr>
            <a:r>
              <a:rPr lang="es-MX" b="0" i="0" u="none" strike="noStrike" dirty="0">
                <a:effectLst/>
                <a:latin typeface="Bahnschrift SemiBold Condensed" panose="020B0502040204020203" pitchFamily="34" charset="0"/>
              </a:rPr>
              <a:t>Maremoto</a:t>
            </a:r>
            <a:endParaRPr lang="es-MX" dirty="0">
              <a:latin typeface="Bahnschrift SemiBold Condensed" panose="020B0502040204020203" pitchFamily="34" charset="0"/>
            </a:endParaRPr>
          </a:p>
          <a:p>
            <a:pPr>
              <a:buClr>
                <a:schemeClr val="bg2">
                  <a:lumMod val="25000"/>
                </a:schemeClr>
              </a:buClr>
            </a:pPr>
            <a:r>
              <a:rPr lang="es-MX" sz="2000" b="1" i="0" u="none" strike="noStrike" dirty="0">
                <a:effectLst/>
                <a:latin typeface="Bahnschrift SemiBold Condensed" panose="020B0502040204020203" pitchFamily="34" charset="0"/>
              </a:rPr>
              <a:t>Según el movimiento de la tierra:</a:t>
            </a:r>
            <a:endParaRPr lang="es-MX" sz="2000" dirty="0">
              <a:effectLst/>
              <a:latin typeface="Bahnschrift SemiBold Condensed" panose="020B0502040204020203" pitchFamily="34" charset="0"/>
            </a:endParaRPr>
          </a:p>
          <a:p>
            <a:pPr marL="285750" indent="-285750">
              <a:buClr>
                <a:schemeClr val="bg2">
                  <a:lumMod val="25000"/>
                </a:schemeClr>
              </a:buClr>
              <a:buFont typeface="Arial" panose="020B0604020202020204" pitchFamily="34" charset="0"/>
              <a:buChar char="•"/>
            </a:pPr>
            <a:r>
              <a:rPr lang="es-MX" b="0" i="0" u="none" strike="noStrike" dirty="0">
                <a:effectLst/>
                <a:latin typeface="Bahnschrift SemiBold Condensed" panose="020B0502040204020203" pitchFamily="34" charset="0"/>
              </a:rPr>
              <a:t>Sismo Oscilatorio</a:t>
            </a:r>
            <a:endParaRPr lang="es-MX" dirty="0">
              <a:latin typeface="Bahnschrift SemiBold Condensed" panose="020B0502040204020203" pitchFamily="34" charset="0"/>
            </a:endParaRPr>
          </a:p>
          <a:p>
            <a:pPr marL="285750" indent="-285750">
              <a:buClr>
                <a:schemeClr val="bg2">
                  <a:lumMod val="25000"/>
                </a:schemeClr>
              </a:buClr>
              <a:buFont typeface="Arial" panose="020B0604020202020204" pitchFamily="34" charset="0"/>
              <a:buChar char="•"/>
            </a:pPr>
            <a:r>
              <a:rPr lang="es-MX" b="0" i="0" u="none" strike="noStrike" dirty="0">
                <a:effectLst/>
                <a:latin typeface="Bahnschrift SemiBold Condensed" panose="020B0502040204020203" pitchFamily="34" charset="0"/>
              </a:rPr>
              <a:t>Sismo Trepidatorio</a:t>
            </a:r>
            <a:endParaRPr lang="es-MX" dirty="0">
              <a:latin typeface="Bahnschrift SemiBold Condensed" panose="020B0502040204020203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39794FE6-FF24-D303-D1D2-2CBDCF079799}"/>
              </a:ext>
            </a:extLst>
          </p:cNvPr>
          <p:cNvSpPr txBox="1"/>
          <p:nvPr/>
        </p:nvSpPr>
        <p:spPr>
          <a:xfrm>
            <a:off x="7857225" y="2342190"/>
            <a:ext cx="422406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AR" sz="2800" b="0" i="0" u="none" strike="noStrike" dirty="0">
                <a:solidFill>
                  <a:schemeClr val="bg2">
                    <a:lumMod val="25000"/>
                  </a:schemeClr>
                </a:solidFill>
                <a:effectLst/>
                <a:latin typeface="Bahnschrift SemiBold Condensed" panose="020B0502040204020203" pitchFamily="34" charset="0"/>
              </a:rPr>
              <a:t>¿Cómo se clasifican?</a:t>
            </a:r>
            <a:endParaRPr lang="es-AR" sz="2800" dirty="0">
              <a:solidFill>
                <a:schemeClr val="bg2">
                  <a:lumMod val="25000"/>
                </a:schemeClr>
              </a:solidFill>
              <a:latin typeface="Bahnschrift SemiBold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9599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195</Words>
  <Application>Microsoft Office PowerPoint</Application>
  <PresentationFormat>Panorámica</PresentationFormat>
  <Paragraphs>35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</vt:lpstr>
      <vt:lpstr>Bahnschrift SemiBold Condensed</vt:lpstr>
      <vt:lpstr>Calibri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agustin zeoli</dc:creator>
  <cp:lastModifiedBy>agustin zeoli</cp:lastModifiedBy>
  <cp:revision>6</cp:revision>
  <dcterms:created xsi:type="dcterms:W3CDTF">2022-10-25T18:08:06Z</dcterms:created>
  <dcterms:modified xsi:type="dcterms:W3CDTF">2022-10-26T13:49:56Z</dcterms:modified>
</cp:coreProperties>
</file>