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EBBC"/>
    <a:srgbClr val="154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5BF5B-0345-AD56-13DC-1E7578BF0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2F420D-B532-24F0-E3EB-227EA1237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F77450-44E3-5786-E4FB-E3B76BFF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5B2D08-BA40-72F3-4C78-C08A2FA1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913DC1-3347-B784-35D3-79DA5F3C1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887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9BD9F-29C7-2763-9BA3-8271B13D3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9D7D2C-1930-35B1-9C80-724F88411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AD001F-8349-00FE-F821-B89DE8C4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EEA7BE-38C9-FCC2-9393-3B8CC9500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C9C59B-1DE4-738D-119B-66A6FF43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568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66569A-6DD9-7ACA-82AE-8931AB36E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4AC2F7-C3B1-D535-0265-D54985424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B67EB4-8F75-76B4-FD08-8DC5DB032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AB2B4A-3370-3A0A-2B54-2820965D6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08F2F7-1C50-ADC3-B7A0-B757D0B3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006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261AE-61C1-0B6E-D8E6-7DE7E22C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6A786E-BC65-B5EC-08EF-EC5339232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B5C67A-E9BA-5A7D-B390-E8163D7A7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81BB34-13A5-E2FF-A206-7CD60B30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F5B017-E619-E676-3947-EB9B7B11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740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C7A2FF-FBE3-2FAE-3FE4-EA38E3529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00314E-234F-69D6-914B-E0A2DBB07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FCBB84-9620-6F0C-C8FA-34B71649D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E33F52-DAAE-156C-53AB-224D442D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B10F96-50D6-51E2-035D-76E0A8A2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459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3DFAF-8954-2D53-A7CE-D377C685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BFD79D-A859-1FB3-9D0E-C4D7BAA54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9CDA66-D4FD-6426-D912-A1362553F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F217C8-2A99-713D-107F-D1097C1D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634848-5F8A-64D0-54EC-BF293BE33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2B742C-80C2-BD2F-6C21-672CCFB0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157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9780C-CC10-E9B6-ADD1-297FEA822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83039A-BDB2-A7CB-7803-E7DFAE548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822701-6E37-696E-75D3-C8A64A7B7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C13BD2-4E46-A42B-B9E3-DA0295666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12CB505-0B18-7E99-8507-4D735CC7D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B0D0AE-8480-3DA3-E27F-41AC90EDB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DC3D022-1772-0BD9-9F1C-BA34A3C8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EC290E7-90DB-12E0-F803-D5478CEF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346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EB0838-9615-8045-1686-62618852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06846A-614E-343D-42E6-4B2C79995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8D896B9-F285-F102-83F1-6CEE66BE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528E339-4C18-1C15-F027-432A5286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12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717B26-1269-C78B-2C76-A513FDC3D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0040666-B224-25E6-F4FF-D07D5D4FF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D4EBF5-006A-C245-B2E0-5422AD07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09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297BC-F8A8-AD39-7364-98CE008E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DA3E7E-B962-0D04-77D8-45500C668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E1B42A-3FC5-A369-3D7A-1B1B02C4A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3CB38A-0337-BD3E-B8B2-C7C7BD60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487A-7049-9BF9-2E16-5ED4B4BA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7A4ABF-2923-7125-80B0-E7F1D10F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03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B99DB-5FDF-AA9F-F7C1-B73D63226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8CBA75-6AE9-A308-247E-76B45CCB0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4A12E0-3EC1-378F-855B-D361FDD50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109724-02B1-4450-714F-CD26BC53B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3F2090-0DF3-6D1D-2525-4AB6A54C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723706-9969-C984-87E5-A2745A36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650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13A5417-21B6-552A-AE3A-33C4DD4E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E91C6E-BF9A-E853-D073-23AAB329B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2404DB-48CF-221E-99BB-DCDA53732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C3D7-4453-462F-B0CF-54ACAEE88DC2}" type="datetimeFigureOut">
              <a:rPr lang="es-AR" smtClean="0"/>
              <a:t>2/11/2022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6A218D-4279-2DAD-B0CD-D235E7668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EECF61-CF1D-ACBC-4028-DB6DEFEE9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09222-EBA6-4E3C-B5C8-4E06AEBB24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372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n 48" descr="Imagen que contiene Forma&#10;&#10;Descripción generada automáticamente">
            <a:extLst>
              <a:ext uri="{FF2B5EF4-FFF2-40B4-BE49-F238E27FC236}">
                <a16:creationId xmlns:a16="http://schemas.microsoft.com/office/drawing/2014/main" id="{6D0E0021-CDA0-2471-6BFA-82C57FC43A4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A5F2402-D773-3874-8A4B-37D40CF597BE}"/>
              </a:ext>
            </a:extLst>
          </p:cNvPr>
          <p:cNvSpPr txBox="1"/>
          <p:nvPr/>
        </p:nvSpPr>
        <p:spPr>
          <a:xfrm>
            <a:off x="3477815" y="18266"/>
            <a:ext cx="56173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solidFill>
                  <a:srgbClr val="154854"/>
                </a:solidFill>
                <a:latin typeface="Arial Rounded MT Bold" panose="020F0704030504030204" pitchFamily="34" charset="0"/>
              </a:rPr>
              <a:t>LA REGLA DE LAS 3R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DE0CA5B-9F19-91CA-3A95-E420749D1B97}"/>
              </a:ext>
            </a:extLst>
          </p:cNvPr>
          <p:cNvSpPr txBox="1"/>
          <p:nvPr/>
        </p:nvSpPr>
        <p:spPr>
          <a:xfrm>
            <a:off x="3477815" y="495320"/>
            <a:ext cx="50399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154854"/>
                </a:solidFill>
                <a:latin typeface="Arial Rounded MT Bold" panose="020F0704030504030204" pitchFamily="34" charset="0"/>
              </a:rPr>
              <a:t>REDUCIR, REUTILIZAR Y RECICLAR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3D819D0-6D3A-0AEF-2EE0-AC1AF72DC4F0}"/>
              </a:ext>
            </a:extLst>
          </p:cNvPr>
          <p:cNvSpPr txBox="1"/>
          <p:nvPr/>
        </p:nvSpPr>
        <p:spPr>
          <a:xfrm>
            <a:off x="2745580" y="787708"/>
            <a:ext cx="708183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srgbClr val="154854"/>
                </a:solidFill>
                <a:cs typeface="Arial" panose="020B0604020202020204" pitchFamily="34" charset="0"/>
              </a:rPr>
              <a:t>Cuando hablamos de “basura” nos referimos a cualquier residuo, es decir, a cualquier material no deseado o conjunto de ellos. Esta basura normalmente se deposita en lugares específicos destinados a su recolección, como contenedores, tras la cual irá a parar a vertederos.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C2E8C8E-C3AE-E2DC-01EC-638239ADFFAF}"/>
              </a:ext>
            </a:extLst>
          </p:cNvPr>
          <p:cNvSpPr txBox="1"/>
          <p:nvPr/>
        </p:nvSpPr>
        <p:spPr>
          <a:xfrm>
            <a:off x="2679700" y="2070505"/>
            <a:ext cx="21209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rgbClr val="154854"/>
                </a:solidFill>
                <a:cs typeface="Arial" panose="020B0604020202020204" pitchFamily="34" charset="0"/>
              </a:rPr>
              <a:t>Reducir, es evitar el consumo de productos que realmente no son necesarios y que además llevan consigo elementos que en muy poco tiempo van a convertirse en basura.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325BD87-F866-77E0-1F0B-D12FAA3729F8}"/>
              </a:ext>
            </a:extLst>
          </p:cNvPr>
          <p:cNvSpPr txBox="1"/>
          <p:nvPr/>
        </p:nvSpPr>
        <p:spPr>
          <a:xfrm>
            <a:off x="5168900" y="2068707"/>
            <a:ext cx="21209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b="0" i="0" u="none" strike="noStrike" dirty="0">
                <a:solidFill>
                  <a:srgbClr val="154854"/>
                </a:solidFill>
                <a:effectLst/>
              </a:rPr>
              <a:t>Reutilizar, es dar un segundo uso a aquellos productos que ya no son útiles para la tarea que por la cual se adquirieron o bien repararlos para que puedan seguir cumpliendo con su función.</a:t>
            </a:r>
            <a:endParaRPr lang="es-MX" sz="1200" dirty="0">
              <a:cs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EE61247-E7EA-5771-3EF2-87B906F4F684}"/>
              </a:ext>
            </a:extLst>
          </p:cNvPr>
          <p:cNvSpPr txBox="1"/>
          <p:nvPr/>
        </p:nvSpPr>
        <p:spPr>
          <a:xfrm>
            <a:off x="7658100" y="2018127"/>
            <a:ext cx="21209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b="0" i="0" u="none" strike="noStrike" dirty="0">
                <a:solidFill>
                  <a:srgbClr val="154854"/>
                </a:solidFill>
                <a:effectLst/>
                <a:latin typeface="YACkoKv0xqg 0"/>
              </a:rPr>
              <a:t>Reciclar, mientras tanto, implica un tratamiento de los residuos para su uso en otros productos.</a:t>
            </a:r>
            <a:endParaRPr lang="es-MX" sz="1200" dirty="0">
              <a:solidFill>
                <a:srgbClr val="154854"/>
              </a:solidFill>
              <a:effectLst/>
              <a:latin typeface="YACkoKv0xqg 0"/>
            </a:endParaRPr>
          </a:p>
          <a:p>
            <a:pPr algn="ctr"/>
            <a:r>
              <a:rPr lang="es-MX" sz="1200" b="0" i="0" u="none" strike="noStrike" dirty="0">
                <a:solidFill>
                  <a:srgbClr val="154854"/>
                </a:solidFill>
                <a:effectLst/>
                <a:latin typeface="YACkoKv0xqg 0"/>
              </a:rPr>
              <a:t>Este proceso requiere de la intervención de varias partes como clasificar correctamente los residuos.</a:t>
            </a:r>
            <a:endParaRPr lang="es-MX" sz="1200" dirty="0">
              <a:solidFill>
                <a:srgbClr val="154854"/>
              </a:solidFill>
              <a:effectLst/>
              <a:latin typeface="YACkoKv0xqg 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6E008C7-664F-396F-CA06-30056AED0868}"/>
              </a:ext>
            </a:extLst>
          </p:cNvPr>
          <p:cNvSpPr txBox="1"/>
          <p:nvPr/>
        </p:nvSpPr>
        <p:spPr>
          <a:xfrm>
            <a:off x="3148488" y="1741815"/>
            <a:ext cx="11688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154854"/>
                </a:solidFill>
                <a:latin typeface="Arial Rounded MT Bold" panose="020F0704030504030204" pitchFamily="34" charset="0"/>
              </a:rPr>
              <a:t>REDUCIR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B161666-ED5D-F447-F142-12D77DFFD6B2}"/>
              </a:ext>
            </a:extLst>
          </p:cNvPr>
          <p:cNvSpPr txBox="1"/>
          <p:nvPr/>
        </p:nvSpPr>
        <p:spPr>
          <a:xfrm>
            <a:off x="5492403" y="1705678"/>
            <a:ext cx="14738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154854"/>
                </a:solidFill>
                <a:latin typeface="Arial Rounded MT Bold" panose="020F0704030504030204" pitchFamily="34" charset="0"/>
              </a:rPr>
              <a:t>REUTILIZAR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F622E64-5C7E-B475-AC8B-3387973AF480}"/>
              </a:ext>
            </a:extLst>
          </p:cNvPr>
          <p:cNvSpPr txBox="1"/>
          <p:nvPr/>
        </p:nvSpPr>
        <p:spPr>
          <a:xfrm>
            <a:off x="8042377" y="1714699"/>
            <a:ext cx="14738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154854"/>
                </a:solidFill>
                <a:latin typeface="Arial Rounded MT Bold" panose="020F0704030504030204" pitchFamily="34" charset="0"/>
              </a:rPr>
              <a:t>RECICLAR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8662921-0575-A9D5-17D3-F6C0AC0BC788}"/>
              </a:ext>
            </a:extLst>
          </p:cNvPr>
          <p:cNvSpPr txBox="1"/>
          <p:nvPr/>
        </p:nvSpPr>
        <p:spPr>
          <a:xfrm>
            <a:off x="10021799" y="1789668"/>
            <a:ext cx="19655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dirty="0">
                <a:solidFill>
                  <a:srgbClr val="A1EBBC"/>
                </a:solidFill>
                <a:latin typeface="Arial Rounded MT Bold" panose="020F0704030504030204" pitchFamily="34" charset="0"/>
              </a:rPr>
              <a:t>¿SABÍAS QUÉ?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AAF083B-CED0-4FDF-1F6F-1F02EE356B9A}"/>
              </a:ext>
            </a:extLst>
          </p:cNvPr>
          <p:cNvSpPr txBox="1"/>
          <p:nvPr/>
        </p:nvSpPr>
        <p:spPr>
          <a:xfrm>
            <a:off x="10147299" y="2126040"/>
            <a:ext cx="175260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b="1" i="0" u="none" strike="noStrike" dirty="0">
                <a:solidFill>
                  <a:srgbClr val="A1EBBC"/>
                </a:solidFill>
                <a:effectLst/>
              </a:rPr>
              <a:t>Por razones diversas, a lo largo de la historia del planeta hemos reciclado menos del 10% del plástico que producimos a nivel mundial y se estima que hasta 12.7 millones de toneladas de plástico ingresan al océano cada año. ¡Tenemos que actuar!</a:t>
            </a:r>
            <a:endParaRPr lang="es-MX" sz="1200" b="1" dirty="0">
              <a:solidFill>
                <a:srgbClr val="154854"/>
              </a:solidFill>
              <a:effectLst/>
              <a:latin typeface="YACkoKv0xqg 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15AF75A-2BF6-069B-E94E-4A2DE126717D}"/>
              </a:ext>
            </a:extLst>
          </p:cNvPr>
          <p:cNvSpPr txBox="1"/>
          <p:nvPr/>
        </p:nvSpPr>
        <p:spPr>
          <a:xfrm>
            <a:off x="4133251" y="3795965"/>
            <a:ext cx="38865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154854"/>
                </a:solidFill>
                <a:latin typeface="Arial Rounded MT Bold" panose="020F0704030504030204" pitchFamily="34" charset="0"/>
              </a:rPr>
              <a:t>CLASIFICACION DE LOS RESIDUOS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28EAD592-8D69-0196-423E-820294A8B6EB}"/>
              </a:ext>
            </a:extLst>
          </p:cNvPr>
          <p:cNvSpPr txBox="1"/>
          <p:nvPr/>
        </p:nvSpPr>
        <p:spPr>
          <a:xfrm>
            <a:off x="2926137" y="4155828"/>
            <a:ext cx="15473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154854"/>
                </a:solidFill>
                <a:latin typeface="Arial Rounded MT Bold" panose="020F0704030504030204" pitchFamily="34" charset="0"/>
              </a:rPr>
              <a:t>ORGANICOS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EA3BAE96-720D-A7D9-89EF-8008707ED1F1}"/>
              </a:ext>
            </a:extLst>
          </p:cNvPr>
          <p:cNvSpPr txBox="1"/>
          <p:nvPr/>
        </p:nvSpPr>
        <p:spPr>
          <a:xfrm>
            <a:off x="5537199" y="4182944"/>
            <a:ext cx="17526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154854"/>
                </a:solidFill>
                <a:latin typeface="Arial Rounded MT Bold" panose="020F0704030504030204" pitchFamily="34" charset="0"/>
              </a:rPr>
              <a:t>INORGANICOS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375E708-7071-0862-191D-6D033E52E41E}"/>
              </a:ext>
            </a:extLst>
          </p:cNvPr>
          <p:cNvSpPr txBox="1"/>
          <p:nvPr/>
        </p:nvSpPr>
        <p:spPr>
          <a:xfrm>
            <a:off x="8517730" y="4394915"/>
            <a:ext cx="298073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154854"/>
                </a:solidFill>
                <a:latin typeface="Arial Rounded MT Bold" panose="020F0704030504030204" pitchFamily="34" charset="0"/>
              </a:rPr>
              <a:t>RESIDUOS ESPECIALES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758AB034-DCE1-4840-499C-B9A4AA8586C2}"/>
              </a:ext>
            </a:extLst>
          </p:cNvPr>
          <p:cNvSpPr txBox="1"/>
          <p:nvPr/>
        </p:nvSpPr>
        <p:spPr>
          <a:xfrm>
            <a:off x="2697955" y="4502448"/>
            <a:ext cx="1752601" cy="661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b="0" i="0" u="none" strike="noStrike" dirty="0">
                <a:solidFill>
                  <a:srgbClr val="154854"/>
                </a:solidFill>
                <a:effectLst/>
              </a:rPr>
              <a:t>La basura orgánica son todos los desperdicios de origen animal y vegetal.</a:t>
            </a:r>
            <a:endParaRPr lang="es-MX" sz="1200" dirty="0">
              <a:cs typeface="Arial" panose="020B0604020202020204" pitchFamily="3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6E9CA98F-1118-1DE0-EFC6-FE78DCDA50C9}"/>
              </a:ext>
            </a:extLst>
          </p:cNvPr>
          <p:cNvSpPr txBox="1"/>
          <p:nvPr/>
        </p:nvSpPr>
        <p:spPr>
          <a:xfrm>
            <a:off x="5425728" y="4508220"/>
            <a:ext cx="18735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b="0" i="0" u="none" strike="noStrike" dirty="0">
                <a:solidFill>
                  <a:srgbClr val="154854"/>
                </a:solidFill>
                <a:effectLst/>
              </a:rPr>
              <a:t>La basura inorgánica es todo aquello que no viene de organismos vivos. </a:t>
            </a:r>
            <a:endParaRPr lang="es-MX" sz="1200" dirty="0">
              <a:cs typeface="Arial" panose="020B060402020202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FA6E667-2299-F787-6CD7-42B052E0A275}"/>
              </a:ext>
            </a:extLst>
          </p:cNvPr>
          <p:cNvSpPr txBox="1"/>
          <p:nvPr/>
        </p:nvSpPr>
        <p:spPr>
          <a:xfrm>
            <a:off x="2547785" y="5180020"/>
            <a:ext cx="24512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0" i="0" u="none" strike="noStrike" dirty="0">
                <a:solidFill>
                  <a:srgbClr val="154854"/>
                </a:solidFill>
                <a:effectLst/>
              </a:rPr>
              <a:t>Frutas y verduras</a:t>
            </a:r>
            <a:endParaRPr lang="es-MX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0" i="0" u="none" strike="noStrike" dirty="0">
                <a:solidFill>
                  <a:srgbClr val="154854"/>
                </a:solidFill>
                <a:effectLst/>
              </a:rPr>
              <a:t>Restos alimenticios (cáscara de huevo, semillas, huesos, etcétera)</a:t>
            </a:r>
            <a:endParaRPr lang="es-MX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0" i="0" u="none" strike="noStrike" dirty="0">
                <a:solidFill>
                  <a:srgbClr val="154854"/>
                </a:solidFill>
                <a:effectLst/>
              </a:rPr>
              <a:t>Restos de jardinería</a:t>
            </a:r>
            <a:endParaRPr lang="es-MX" sz="12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9A3B171-CCB5-7020-A5E6-7ACB0FC3781B}"/>
              </a:ext>
            </a:extLst>
          </p:cNvPr>
          <p:cNvSpPr txBox="1"/>
          <p:nvPr/>
        </p:nvSpPr>
        <p:spPr>
          <a:xfrm>
            <a:off x="5152363" y="5516680"/>
            <a:ext cx="14562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0" i="0" u="none" strike="noStrike" dirty="0">
                <a:solidFill>
                  <a:srgbClr val="154854"/>
                </a:solidFill>
                <a:effectLst/>
              </a:rPr>
              <a:t>Vidrio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Metales</a:t>
            </a:r>
          </a:p>
          <a:p>
            <a:endParaRPr lang="es-MX" sz="1200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CCF5B5F9-A370-3D09-DFE1-C2E64B543522}"/>
              </a:ext>
            </a:extLst>
          </p:cNvPr>
          <p:cNvSpPr txBox="1"/>
          <p:nvPr/>
        </p:nvSpPr>
        <p:spPr>
          <a:xfrm>
            <a:off x="6591951" y="5149329"/>
            <a:ext cx="1549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200" b="0" i="0" u="none" strike="noStrike" dirty="0">
                <a:solidFill>
                  <a:srgbClr val="154854"/>
                </a:solidFill>
                <a:effectLst/>
              </a:rPr>
              <a:t>Textiles</a:t>
            </a:r>
            <a:endParaRPr lang="es-A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200" b="0" i="0" u="none" strike="noStrike" dirty="0">
                <a:solidFill>
                  <a:srgbClr val="154854"/>
                </a:solidFill>
                <a:effectLst/>
              </a:rPr>
              <a:t>Materiales de PVC</a:t>
            </a:r>
            <a:endParaRPr lang="es-AR" sz="1200" dirty="0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448AD68-27A0-15F9-1949-0106CB5252A9}"/>
              </a:ext>
            </a:extLst>
          </p:cNvPr>
          <p:cNvSpPr txBox="1"/>
          <p:nvPr/>
        </p:nvSpPr>
        <p:spPr>
          <a:xfrm>
            <a:off x="5152363" y="5149329"/>
            <a:ext cx="15499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0" i="0" u="none" strike="noStrike" dirty="0">
                <a:solidFill>
                  <a:srgbClr val="154854"/>
                </a:solidFill>
                <a:effectLst/>
              </a:rPr>
              <a:t>Papel y cartón</a:t>
            </a:r>
            <a:endParaRPr lang="es-MX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0" i="0" u="none" strike="noStrike" dirty="0">
                <a:solidFill>
                  <a:srgbClr val="154854"/>
                </a:solidFill>
                <a:effectLst/>
              </a:rPr>
              <a:t>Objetos de plástico</a:t>
            </a:r>
            <a:endParaRPr lang="es-MX" sz="1200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2C627A55-7A5F-9AB5-5A20-0617C58CE6A1}"/>
              </a:ext>
            </a:extLst>
          </p:cNvPr>
          <p:cNvSpPr txBox="1"/>
          <p:nvPr/>
        </p:nvSpPr>
        <p:spPr>
          <a:xfrm>
            <a:off x="8517730" y="4784475"/>
            <a:ext cx="2755511" cy="1384995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Baterías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Celulares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Neumáticos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Muebles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Aceites usados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Electrodomésticos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Radiografías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0EE24929-B848-04F4-613C-5D082D93381A}"/>
              </a:ext>
            </a:extLst>
          </p:cNvPr>
          <p:cNvSpPr txBox="1"/>
          <p:nvPr/>
        </p:nvSpPr>
        <p:spPr>
          <a:xfrm>
            <a:off x="10097074" y="4778686"/>
            <a:ext cx="20096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Desechos de imprenta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Aerosoles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Basura sanitaria u hospitalaria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154854"/>
                </a:solidFill>
              </a:rPr>
              <a:t>Material de construcción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3B57A9C-B116-1BEC-174B-2217BD2B1BE1}"/>
              </a:ext>
            </a:extLst>
          </p:cNvPr>
          <p:cNvSpPr txBox="1"/>
          <p:nvPr/>
        </p:nvSpPr>
        <p:spPr>
          <a:xfrm>
            <a:off x="1031570" y="3018592"/>
            <a:ext cx="12798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A1EBBC"/>
                </a:solidFill>
                <a:latin typeface="Arial Rounded MT Bold" panose="020F0704030504030204" pitchFamily="34" charset="0"/>
              </a:rPr>
              <a:t>AMARILLO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F4153150-67DB-195A-5F4F-B0C8C3C74D22}"/>
              </a:ext>
            </a:extLst>
          </p:cNvPr>
          <p:cNvSpPr txBox="1"/>
          <p:nvPr/>
        </p:nvSpPr>
        <p:spPr>
          <a:xfrm>
            <a:off x="1031570" y="3965242"/>
            <a:ext cx="12798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A1EBBC"/>
                </a:solidFill>
                <a:latin typeface="Arial Rounded MT Bold" panose="020F0704030504030204" pitchFamily="34" charset="0"/>
              </a:rPr>
              <a:t>AZUL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6755B9C-B270-043F-A573-DC2E5580588D}"/>
              </a:ext>
            </a:extLst>
          </p:cNvPr>
          <p:cNvSpPr txBox="1"/>
          <p:nvPr/>
        </p:nvSpPr>
        <p:spPr>
          <a:xfrm>
            <a:off x="1031570" y="4911892"/>
            <a:ext cx="12798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A1EBBC"/>
                </a:solidFill>
                <a:latin typeface="Arial Rounded MT Bold" panose="020F0704030504030204" pitchFamily="34" charset="0"/>
              </a:rPr>
              <a:t>VERDE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9B83826E-B5CF-2506-790A-CC85E7EA99BF}"/>
              </a:ext>
            </a:extLst>
          </p:cNvPr>
          <p:cNvSpPr txBox="1"/>
          <p:nvPr/>
        </p:nvSpPr>
        <p:spPr>
          <a:xfrm>
            <a:off x="1031570" y="5884946"/>
            <a:ext cx="12798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A1EBBC"/>
                </a:solidFill>
                <a:latin typeface="Arial Rounded MT Bold" panose="020F0704030504030204" pitchFamily="34" charset="0"/>
              </a:rPr>
              <a:t>GRIS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92706240-AD55-DED2-27A6-B72FB0C14185}"/>
              </a:ext>
            </a:extLst>
          </p:cNvPr>
          <p:cNvSpPr txBox="1"/>
          <p:nvPr/>
        </p:nvSpPr>
        <p:spPr>
          <a:xfrm>
            <a:off x="795184" y="3343590"/>
            <a:ext cx="17526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rgbClr val="A1EBBC"/>
                </a:solidFill>
                <a:cs typeface="Arial" panose="020B0604020202020204" pitchFamily="34" charset="0"/>
              </a:rPr>
              <a:t>Plástico y latas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D6EC70C0-D3DE-470B-1E16-6736EA71F84D}"/>
              </a:ext>
            </a:extLst>
          </p:cNvPr>
          <p:cNvSpPr txBox="1"/>
          <p:nvPr/>
        </p:nvSpPr>
        <p:spPr>
          <a:xfrm>
            <a:off x="810096" y="4276683"/>
            <a:ext cx="17526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rgbClr val="A1EBBC"/>
                </a:solidFill>
                <a:cs typeface="Arial" panose="020B0604020202020204" pitchFamily="34" charset="0"/>
              </a:rPr>
              <a:t>Cartón y papel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3327D7A4-AB70-2E96-9FF5-052CC202BED6}"/>
              </a:ext>
            </a:extLst>
          </p:cNvPr>
          <p:cNvSpPr txBox="1"/>
          <p:nvPr/>
        </p:nvSpPr>
        <p:spPr>
          <a:xfrm>
            <a:off x="-129358" y="2385739"/>
            <a:ext cx="29299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A1EBBC"/>
                </a:solidFill>
                <a:latin typeface="Arial Rounded MT Bold" panose="020F0704030504030204" pitchFamily="34" charset="0"/>
              </a:rPr>
              <a:t>COLORES DE LOS CONTENEDORES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0DB5330E-4F4A-16FA-776A-637C9C3901B2}"/>
              </a:ext>
            </a:extLst>
          </p:cNvPr>
          <p:cNvSpPr txBox="1"/>
          <p:nvPr/>
        </p:nvSpPr>
        <p:spPr>
          <a:xfrm>
            <a:off x="918759" y="5268960"/>
            <a:ext cx="13926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rgbClr val="A1EBBC"/>
                </a:solidFill>
                <a:cs typeface="Arial" panose="020B0604020202020204" pitchFamily="34" charset="0"/>
              </a:rPr>
              <a:t>Envases de vidrio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D069BD66-3634-8A5C-EC13-3C9425244A9A}"/>
              </a:ext>
            </a:extLst>
          </p:cNvPr>
          <p:cNvSpPr txBox="1"/>
          <p:nvPr/>
        </p:nvSpPr>
        <p:spPr>
          <a:xfrm>
            <a:off x="836680" y="6192349"/>
            <a:ext cx="17526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rgbClr val="A1EBBC"/>
                </a:solidFill>
                <a:cs typeface="Arial" panose="020B0604020202020204" pitchFamily="34" charset="0"/>
              </a:rPr>
              <a:t>El resto de los residuos</a:t>
            </a:r>
          </a:p>
        </p:txBody>
      </p:sp>
    </p:spTree>
    <p:extLst>
      <p:ext uri="{BB962C8B-B14F-4D97-AF65-F5344CB8AC3E}">
        <p14:creationId xmlns:p14="http://schemas.microsoft.com/office/powerpoint/2010/main" val="2437479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319</Words>
  <Application>Microsoft Office PowerPoint</Application>
  <PresentationFormat>Panorámica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YACkoKv0xqg 0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agustin zeoli</dc:creator>
  <cp:lastModifiedBy>agustin zeoli</cp:lastModifiedBy>
  <cp:revision>2</cp:revision>
  <dcterms:created xsi:type="dcterms:W3CDTF">2022-11-02T13:17:13Z</dcterms:created>
  <dcterms:modified xsi:type="dcterms:W3CDTF">2022-11-02T14:02:36Z</dcterms:modified>
</cp:coreProperties>
</file>