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D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310"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EDA0E7-CFFB-63C6-611F-BEEFBFF4417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087C9CCA-B9DE-42AE-B180-AEC190D95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69E58CE7-D784-6835-3F79-6F13FC82B7C0}"/>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6D1ABF5F-1CD8-1358-FCFD-A153CCEC21A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E0915F4-A37C-3D90-5DE0-236C525A117E}"/>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321608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037C2D-3EBA-AAD6-65B6-4C6C19F43B5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2DB9982-BA5F-8366-4643-44658D3A0F0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368BA4A2-9229-EC00-D0B0-B408C5482178}"/>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B6087B55-F66D-11F3-2A7C-9DF20C9CCFE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7CAD1B7-E6A2-4526-AF45-E7719A819500}"/>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71906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C48682-4373-194C-3D96-8E73E4220BB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0B5A43BA-9DC5-B25F-7A01-D4CBD5D55C3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8622699-10A3-FAEA-9A4B-936D10C0221A}"/>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AAA9A1D5-E008-FD07-51DF-18E92CC111E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A6B3085-5F84-731D-3C45-2FC7259C0B6F}"/>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277082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1C7BB-B4E4-1915-35B5-D6812353EC8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FBDCBA3-56E2-6EC3-8035-5043FDD3E12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65966D0-66A0-FF0B-F99E-F1C3382554DD}"/>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C1709D0D-E534-8FC6-4DFE-44E22438804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F085D3F-A1C7-7368-5DAD-B53910477AC5}"/>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2532224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7E9D2-D0BF-8868-E1E3-925E712431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BDBCAB67-CD59-E2EF-6629-8F20C37DA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4CF2D6D-66A5-FC08-07F8-6E8B4D717CA7}"/>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D3D7EE64-41D6-F954-4A74-AFD74CEED80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663AB24-B891-AF14-D750-D021C9DED817}"/>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244053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E659A8-CED1-CDEC-42D2-082D08C602D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53202981-1C4E-5951-9F1B-AC7A714A9CD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9A7657CE-C7B9-2454-8665-20900185C16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1ABED119-E49A-4074-172F-AFACA6ACA887}"/>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6" name="Marcador de pie de página 5">
            <a:extLst>
              <a:ext uri="{FF2B5EF4-FFF2-40B4-BE49-F238E27FC236}">
                <a16:creationId xmlns:a16="http://schemas.microsoft.com/office/drawing/2014/main" id="{F853601B-236E-2F39-9CE0-AC4556B4C2B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3CDA9B0-012A-4F9B-A72A-4ADCF65CAFF1}"/>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202295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63444-6488-7AFB-41F1-201CDE082D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BAE6889-A0F3-7FB1-4D00-9D2DB5B553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D71DB92-D17E-F1EF-DFB0-2162D9DA14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1595DD61-7B46-A393-58BD-3E721B1C4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7A2961-2C70-389E-2E06-0127C89561F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1221D89C-B414-6FA4-AB90-9BD75A2F5C2C}"/>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8" name="Marcador de pie de página 7">
            <a:extLst>
              <a:ext uri="{FF2B5EF4-FFF2-40B4-BE49-F238E27FC236}">
                <a16:creationId xmlns:a16="http://schemas.microsoft.com/office/drawing/2014/main" id="{E4D4648F-FB19-9B64-A45B-AC8F2B92F43E}"/>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FA35986F-1978-00F2-608B-864B752EAA63}"/>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382114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97BE90-1F57-1424-D40A-74707E48119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FD794F3E-19C1-48E9-9791-301AB3F261B8}"/>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4" name="Marcador de pie de página 3">
            <a:extLst>
              <a:ext uri="{FF2B5EF4-FFF2-40B4-BE49-F238E27FC236}">
                <a16:creationId xmlns:a16="http://schemas.microsoft.com/office/drawing/2014/main" id="{48C58107-9EA4-7E0D-82E1-87B0064BFD4B}"/>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E64A149B-A4C9-645D-E247-BD716AB06F15}"/>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355512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DCD610C-C78C-F507-DF2B-48FFB02FF8EF}"/>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3" name="Marcador de pie de página 2">
            <a:extLst>
              <a:ext uri="{FF2B5EF4-FFF2-40B4-BE49-F238E27FC236}">
                <a16:creationId xmlns:a16="http://schemas.microsoft.com/office/drawing/2014/main" id="{8BFA0F33-903F-BBA7-69E4-A339E29F517A}"/>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3FD46A6-EBB6-F652-3574-6D8EAC05697F}"/>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344856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E3501-2C38-7282-7A5B-A18AC960389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65E67AF-5EC4-1923-F1B5-B25B06C0C3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B9ADD077-F975-8D8E-61D1-72F0BB87F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509340F-F208-D099-9AA2-029BBE9F9512}"/>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6" name="Marcador de pie de página 5">
            <a:extLst>
              <a:ext uri="{FF2B5EF4-FFF2-40B4-BE49-F238E27FC236}">
                <a16:creationId xmlns:a16="http://schemas.microsoft.com/office/drawing/2014/main" id="{69F263CD-3F10-4B48-490F-40327B3DFAC1}"/>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CACCAF2C-35FD-D5F0-BA5E-12F96AA55BEE}"/>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44209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4A4A3-9397-6E41-EAED-8446064FFC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AD05028C-EE55-3C1B-1B87-5116A18D2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A2629DBB-B248-8EE0-10BA-9CD886A586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5E614E-7825-43A8-6CCA-50276562371C}"/>
              </a:ext>
            </a:extLst>
          </p:cNvPr>
          <p:cNvSpPr>
            <a:spLocks noGrp="1"/>
          </p:cNvSpPr>
          <p:nvPr>
            <p:ph type="dt" sz="half" idx="10"/>
          </p:nvPr>
        </p:nvSpPr>
        <p:spPr/>
        <p:txBody>
          <a:bodyPr/>
          <a:lstStyle/>
          <a:p>
            <a:fld id="{B8C73460-82E2-4D50-920D-424D8E5AE8DB}" type="datetimeFigureOut">
              <a:rPr lang="es-AR" smtClean="0"/>
              <a:t>2/11/2022</a:t>
            </a:fld>
            <a:endParaRPr lang="es-AR"/>
          </a:p>
        </p:txBody>
      </p:sp>
      <p:sp>
        <p:nvSpPr>
          <p:cNvPr id="6" name="Marcador de pie de página 5">
            <a:extLst>
              <a:ext uri="{FF2B5EF4-FFF2-40B4-BE49-F238E27FC236}">
                <a16:creationId xmlns:a16="http://schemas.microsoft.com/office/drawing/2014/main" id="{EBDA9E4E-D93A-289D-FB57-A5103ECFCCD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B8E25C2-DB9D-52FF-69C4-FAE188CC39CD}"/>
              </a:ext>
            </a:extLst>
          </p:cNvPr>
          <p:cNvSpPr>
            <a:spLocks noGrp="1"/>
          </p:cNvSpPr>
          <p:nvPr>
            <p:ph type="sldNum" sz="quarter" idx="12"/>
          </p:nvPr>
        </p:nvSpPr>
        <p:spPr/>
        <p:txBody>
          <a:bodyPr/>
          <a:lstStyle/>
          <a:p>
            <a:fld id="{5A97ED44-F2C5-4C5D-B0E6-98B33FB1B85E}" type="slidenum">
              <a:rPr lang="es-AR" smtClean="0"/>
              <a:t>‹Nº›</a:t>
            </a:fld>
            <a:endParaRPr lang="es-AR"/>
          </a:p>
        </p:txBody>
      </p:sp>
    </p:spTree>
    <p:extLst>
      <p:ext uri="{BB962C8B-B14F-4D97-AF65-F5344CB8AC3E}">
        <p14:creationId xmlns:p14="http://schemas.microsoft.com/office/powerpoint/2010/main" val="3943298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75D9512-D696-1629-073C-B31FB21FF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91D92261-83FA-BC4D-F918-BF26EE26A5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F44B11D-E873-217D-5AC3-6E2DAC5C48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73460-82E2-4D50-920D-424D8E5AE8DB}" type="datetimeFigureOut">
              <a:rPr lang="es-AR" smtClean="0"/>
              <a:t>2/11/2022</a:t>
            </a:fld>
            <a:endParaRPr lang="es-AR"/>
          </a:p>
        </p:txBody>
      </p:sp>
      <p:sp>
        <p:nvSpPr>
          <p:cNvPr id="5" name="Marcador de pie de página 4">
            <a:extLst>
              <a:ext uri="{FF2B5EF4-FFF2-40B4-BE49-F238E27FC236}">
                <a16:creationId xmlns:a16="http://schemas.microsoft.com/office/drawing/2014/main" id="{EACCF752-A3A6-AD73-8E75-A6EA1E363F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756C762-BF40-4302-6D57-875FC297B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7ED44-F2C5-4C5D-B0E6-98B33FB1B85E}" type="slidenum">
              <a:rPr lang="es-AR" smtClean="0"/>
              <a:t>‹Nº›</a:t>
            </a:fld>
            <a:endParaRPr lang="es-AR"/>
          </a:p>
        </p:txBody>
      </p:sp>
    </p:spTree>
    <p:extLst>
      <p:ext uri="{BB962C8B-B14F-4D97-AF65-F5344CB8AC3E}">
        <p14:creationId xmlns:p14="http://schemas.microsoft.com/office/powerpoint/2010/main" val="151783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36" descr="Interfaz de usuario gráfica&#10;&#10;Descripción generada automáticamente con confianza media">
            <a:extLst>
              <a:ext uri="{FF2B5EF4-FFF2-40B4-BE49-F238E27FC236}">
                <a16:creationId xmlns:a16="http://schemas.microsoft.com/office/drawing/2014/main" id="{41B82DA0-2685-2F7A-ECAD-46C77984AA6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uadroTexto 8">
            <a:extLst>
              <a:ext uri="{FF2B5EF4-FFF2-40B4-BE49-F238E27FC236}">
                <a16:creationId xmlns:a16="http://schemas.microsoft.com/office/drawing/2014/main" id="{009FD169-CB48-032E-775F-B2FD049F58B8}"/>
              </a:ext>
            </a:extLst>
          </p:cNvPr>
          <p:cNvSpPr txBox="1"/>
          <p:nvPr/>
        </p:nvSpPr>
        <p:spPr>
          <a:xfrm>
            <a:off x="2766563" y="-70727"/>
            <a:ext cx="6658873" cy="923330"/>
          </a:xfrm>
          <a:prstGeom prst="rect">
            <a:avLst/>
          </a:prstGeom>
          <a:noFill/>
        </p:spPr>
        <p:txBody>
          <a:bodyPr wrap="square">
            <a:spAutoFit/>
          </a:bodyPr>
          <a:lstStyle/>
          <a:p>
            <a:pPr algn="ctr"/>
            <a:r>
              <a:rPr lang="es-AR" sz="5400">
                <a:solidFill>
                  <a:srgbClr val="1D5D35"/>
                </a:solidFill>
                <a:latin typeface="Arial Rounded MT Bold" panose="020F0704030504030204" pitchFamily="34" charset="0"/>
                <a:cs typeface="Aharoni" panose="02010803020104030203" pitchFamily="2" charset="-79"/>
              </a:rPr>
              <a:t>8 CONSEJOS</a:t>
            </a:r>
            <a:endParaRPr lang="es-AR" sz="5400" dirty="0">
              <a:solidFill>
                <a:srgbClr val="1D5D35"/>
              </a:solidFill>
              <a:latin typeface="Arial Rounded MT Bold" panose="020F0704030504030204" pitchFamily="34" charset="0"/>
              <a:cs typeface="Aharoni" panose="02010803020104030203" pitchFamily="2" charset="-79"/>
            </a:endParaRPr>
          </a:p>
        </p:txBody>
      </p:sp>
      <p:sp>
        <p:nvSpPr>
          <p:cNvPr id="11" name="CuadroTexto 10">
            <a:extLst>
              <a:ext uri="{FF2B5EF4-FFF2-40B4-BE49-F238E27FC236}">
                <a16:creationId xmlns:a16="http://schemas.microsoft.com/office/drawing/2014/main" id="{B0CA136F-D5CF-2918-6426-2A0AADA142CC}"/>
              </a:ext>
            </a:extLst>
          </p:cNvPr>
          <p:cNvSpPr txBox="1"/>
          <p:nvPr/>
        </p:nvSpPr>
        <p:spPr>
          <a:xfrm>
            <a:off x="3018526" y="630576"/>
            <a:ext cx="6154946" cy="369332"/>
          </a:xfrm>
          <a:prstGeom prst="rect">
            <a:avLst/>
          </a:prstGeom>
          <a:noFill/>
        </p:spPr>
        <p:txBody>
          <a:bodyPr wrap="square">
            <a:spAutoFit/>
          </a:bodyPr>
          <a:lstStyle/>
          <a:p>
            <a:pPr algn="ctr"/>
            <a:r>
              <a:rPr lang="es-AR" dirty="0">
                <a:latin typeface="Arial Rounded MT Bold" panose="020F0704030504030204" pitchFamily="34" charset="0"/>
              </a:rPr>
              <a:t>PARA CUIDAR TUS PLANTAS DE INTERIOR</a:t>
            </a:r>
          </a:p>
        </p:txBody>
      </p:sp>
      <p:sp>
        <p:nvSpPr>
          <p:cNvPr id="13" name="CuadroTexto 12">
            <a:extLst>
              <a:ext uri="{FF2B5EF4-FFF2-40B4-BE49-F238E27FC236}">
                <a16:creationId xmlns:a16="http://schemas.microsoft.com/office/drawing/2014/main" id="{38BA4EFC-7D41-5EE9-87B2-1290CE53A0EC}"/>
              </a:ext>
            </a:extLst>
          </p:cNvPr>
          <p:cNvSpPr txBox="1"/>
          <p:nvPr/>
        </p:nvSpPr>
        <p:spPr>
          <a:xfrm>
            <a:off x="1492489" y="1207254"/>
            <a:ext cx="1758711" cy="369332"/>
          </a:xfrm>
          <a:prstGeom prst="rect">
            <a:avLst/>
          </a:prstGeom>
          <a:noFill/>
        </p:spPr>
        <p:txBody>
          <a:bodyPr wrap="square">
            <a:spAutoFit/>
          </a:bodyPr>
          <a:lstStyle/>
          <a:p>
            <a:r>
              <a:rPr lang="es-AR" b="1" i="0" u="none" strike="noStrike" dirty="0">
                <a:solidFill>
                  <a:srgbClr val="4E8265"/>
                </a:solidFill>
                <a:effectLst/>
                <a:latin typeface="Arial Rounded MT Bold" panose="020F0704030504030204" pitchFamily="34" charset="0"/>
              </a:rPr>
              <a:t>FALTA DE LUZ</a:t>
            </a:r>
            <a:endParaRPr lang="es-AR" dirty="0">
              <a:latin typeface="Arial Rounded MT Bold" panose="020F0704030504030204" pitchFamily="34" charset="0"/>
            </a:endParaRPr>
          </a:p>
        </p:txBody>
      </p:sp>
      <p:sp>
        <p:nvSpPr>
          <p:cNvPr id="15" name="CuadroTexto 14">
            <a:extLst>
              <a:ext uri="{FF2B5EF4-FFF2-40B4-BE49-F238E27FC236}">
                <a16:creationId xmlns:a16="http://schemas.microsoft.com/office/drawing/2014/main" id="{96D8517F-D54F-2D0A-D303-6E2426201033}"/>
              </a:ext>
            </a:extLst>
          </p:cNvPr>
          <p:cNvSpPr txBox="1"/>
          <p:nvPr/>
        </p:nvSpPr>
        <p:spPr>
          <a:xfrm>
            <a:off x="1492486" y="1508859"/>
            <a:ext cx="3555763" cy="692497"/>
          </a:xfrm>
          <a:prstGeom prst="rect">
            <a:avLst/>
          </a:prstGeom>
          <a:noFill/>
        </p:spPr>
        <p:txBody>
          <a:bodyPr wrap="square">
            <a:spAutoFit/>
          </a:bodyPr>
          <a:lstStyle/>
          <a:p>
            <a:r>
              <a:rPr lang="es-MX" sz="1300" dirty="0"/>
              <a:t>Es recomendable ubicar las plantas cerca de una fuente de luz, siempre cuidando que sus hojas no se tornen amarillas.</a:t>
            </a:r>
          </a:p>
        </p:txBody>
      </p:sp>
      <p:sp>
        <p:nvSpPr>
          <p:cNvPr id="20" name="CuadroTexto 19">
            <a:extLst>
              <a:ext uri="{FF2B5EF4-FFF2-40B4-BE49-F238E27FC236}">
                <a16:creationId xmlns:a16="http://schemas.microsoft.com/office/drawing/2014/main" id="{A1C86C82-DC6E-C2DE-7556-09687A2D2DC4}"/>
              </a:ext>
            </a:extLst>
          </p:cNvPr>
          <p:cNvSpPr txBox="1"/>
          <p:nvPr/>
        </p:nvSpPr>
        <p:spPr>
          <a:xfrm>
            <a:off x="1403945" y="3889225"/>
            <a:ext cx="3098561" cy="369332"/>
          </a:xfrm>
          <a:prstGeom prst="rect">
            <a:avLst/>
          </a:prstGeom>
          <a:noFill/>
        </p:spPr>
        <p:txBody>
          <a:bodyPr wrap="square">
            <a:spAutoFit/>
          </a:bodyPr>
          <a:lstStyle/>
          <a:p>
            <a:r>
              <a:rPr lang="es-AR" b="1" dirty="0">
                <a:solidFill>
                  <a:srgbClr val="4E8265"/>
                </a:solidFill>
                <a:latin typeface="Arial Rounded MT Bold" panose="020F0704030504030204" pitchFamily="34" charset="0"/>
              </a:rPr>
              <a:t>CAMBIO DE MACETA</a:t>
            </a:r>
            <a:endParaRPr lang="es-AR" dirty="0">
              <a:latin typeface="Arial Rounded MT Bold" panose="020F0704030504030204" pitchFamily="34" charset="0"/>
            </a:endParaRPr>
          </a:p>
        </p:txBody>
      </p:sp>
      <p:sp>
        <p:nvSpPr>
          <p:cNvPr id="21" name="CuadroTexto 20">
            <a:extLst>
              <a:ext uri="{FF2B5EF4-FFF2-40B4-BE49-F238E27FC236}">
                <a16:creationId xmlns:a16="http://schemas.microsoft.com/office/drawing/2014/main" id="{D93598C8-C9E3-4F5D-424C-3CEC085F2175}"/>
              </a:ext>
            </a:extLst>
          </p:cNvPr>
          <p:cNvSpPr txBox="1"/>
          <p:nvPr/>
        </p:nvSpPr>
        <p:spPr>
          <a:xfrm>
            <a:off x="1407878" y="4157231"/>
            <a:ext cx="3724977" cy="1092607"/>
          </a:xfrm>
          <a:prstGeom prst="rect">
            <a:avLst/>
          </a:prstGeom>
          <a:noFill/>
        </p:spPr>
        <p:txBody>
          <a:bodyPr wrap="square">
            <a:spAutoFit/>
          </a:bodyPr>
          <a:lstStyle/>
          <a:p>
            <a:r>
              <a:rPr lang="es-MX" sz="1300" b="0" i="0" u="none" strike="noStrike" dirty="0">
                <a:solidFill>
                  <a:srgbClr val="191716"/>
                </a:solidFill>
                <a:effectLst/>
              </a:rPr>
              <a:t>El trasplante a una maceta mayor se hará inevitable con el crecimiento de la planta. Utiliza un sustrato adecuado: normalmente vienen con una base de turba, poco nutritiva y que si dejamos secar cuesta de volver a hidratar.</a:t>
            </a:r>
            <a:endParaRPr lang="es-MX" sz="1300" dirty="0"/>
          </a:p>
        </p:txBody>
      </p:sp>
      <p:sp>
        <p:nvSpPr>
          <p:cNvPr id="22" name="CuadroTexto 21">
            <a:extLst>
              <a:ext uri="{FF2B5EF4-FFF2-40B4-BE49-F238E27FC236}">
                <a16:creationId xmlns:a16="http://schemas.microsoft.com/office/drawing/2014/main" id="{FFB124F4-7468-E043-99D6-7FBDBEEE3480}"/>
              </a:ext>
            </a:extLst>
          </p:cNvPr>
          <p:cNvSpPr txBox="1"/>
          <p:nvPr/>
        </p:nvSpPr>
        <p:spPr>
          <a:xfrm>
            <a:off x="6783919" y="1179111"/>
            <a:ext cx="4061881" cy="369332"/>
          </a:xfrm>
          <a:prstGeom prst="rect">
            <a:avLst/>
          </a:prstGeom>
          <a:noFill/>
        </p:spPr>
        <p:txBody>
          <a:bodyPr wrap="square">
            <a:spAutoFit/>
          </a:bodyPr>
          <a:lstStyle/>
          <a:p>
            <a:r>
              <a:rPr lang="es-AR" b="1" i="0" u="none" strike="noStrike" dirty="0">
                <a:solidFill>
                  <a:srgbClr val="4E8265"/>
                </a:solidFill>
                <a:effectLst/>
                <a:latin typeface="Arial Rounded MT Bold" panose="020F0704030504030204" pitchFamily="34" charset="0"/>
              </a:rPr>
              <a:t>FALTA DE HUMEDAD AMBIENTAL</a:t>
            </a:r>
            <a:endParaRPr lang="es-AR" dirty="0">
              <a:latin typeface="Arial Rounded MT Bold" panose="020F0704030504030204" pitchFamily="34" charset="0"/>
            </a:endParaRPr>
          </a:p>
        </p:txBody>
      </p:sp>
      <p:sp>
        <p:nvSpPr>
          <p:cNvPr id="23" name="CuadroTexto 22">
            <a:extLst>
              <a:ext uri="{FF2B5EF4-FFF2-40B4-BE49-F238E27FC236}">
                <a16:creationId xmlns:a16="http://schemas.microsoft.com/office/drawing/2014/main" id="{CA2B55EC-56B2-D02E-A258-08630253D1B7}"/>
              </a:ext>
            </a:extLst>
          </p:cNvPr>
          <p:cNvSpPr txBox="1"/>
          <p:nvPr/>
        </p:nvSpPr>
        <p:spPr>
          <a:xfrm>
            <a:off x="7313981" y="1450744"/>
            <a:ext cx="3718981" cy="892552"/>
          </a:xfrm>
          <a:prstGeom prst="rect">
            <a:avLst/>
          </a:prstGeom>
          <a:noFill/>
        </p:spPr>
        <p:txBody>
          <a:bodyPr wrap="square">
            <a:spAutoFit/>
          </a:bodyPr>
          <a:lstStyle/>
          <a:p>
            <a:r>
              <a:rPr lang="es-MX" sz="1300" b="0" i="0" u="none" strike="noStrike" dirty="0">
                <a:solidFill>
                  <a:srgbClr val="191716"/>
                </a:solidFill>
                <a:effectLst/>
              </a:rPr>
              <a:t>Las plantas adoptadas en nuestras casas son especies en su mayoría tropicales, que gustan de un alto índice de humedad. Las hojas con puntas secas es el síntoma más habitual. </a:t>
            </a:r>
            <a:endParaRPr lang="es-MX" sz="1300" dirty="0"/>
          </a:p>
        </p:txBody>
      </p:sp>
      <p:sp>
        <p:nvSpPr>
          <p:cNvPr id="24" name="CuadroTexto 23">
            <a:extLst>
              <a:ext uri="{FF2B5EF4-FFF2-40B4-BE49-F238E27FC236}">
                <a16:creationId xmlns:a16="http://schemas.microsoft.com/office/drawing/2014/main" id="{E802351B-03FC-FDA4-D644-79D332038923}"/>
              </a:ext>
            </a:extLst>
          </p:cNvPr>
          <p:cNvSpPr txBox="1"/>
          <p:nvPr/>
        </p:nvSpPr>
        <p:spPr>
          <a:xfrm>
            <a:off x="6885464" y="3889225"/>
            <a:ext cx="3098561" cy="369332"/>
          </a:xfrm>
          <a:prstGeom prst="rect">
            <a:avLst/>
          </a:prstGeom>
          <a:noFill/>
        </p:spPr>
        <p:txBody>
          <a:bodyPr wrap="square">
            <a:spAutoFit/>
          </a:bodyPr>
          <a:lstStyle/>
          <a:p>
            <a:r>
              <a:rPr lang="es-AR" b="1" dirty="0">
                <a:solidFill>
                  <a:srgbClr val="4E8265"/>
                </a:solidFill>
                <a:latin typeface="Arial Rounded MT Bold" panose="020F0704030504030204" pitchFamily="34" charset="0"/>
              </a:rPr>
              <a:t>ALEJAR LOS PELIGROS</a:t>
            </a:r>
            <a:endParaRPr lang="es-AR" dirty="0">
              <a:latin typeface="Arial Rounded MT Bold" panose="020F0704030504030204" pitchFamily="34" charset="0"/>
            </a:endParaRPr>
          </a:p>
        </p:txBody>
      </p:sp>
      <p:sp>
        <p:nvSpPr>
          <p:cNvPr id="25" name="CuadroTexto 24">
            <a:extLst>
              <a:ext uri="{FF2B5EF4-FFF2-40B4-BE49-F238E27FC236}">
                <a16:creationId xmlns:a16="http://schemas.microsoft.com/office/drawing/2014/main" id="{F9F761F2-3E05-A11F-2D9C-F3435476CAC9}"/>
              </a:ext>
            </a:extLst>
          </p:cNvPr>
          <p:cNvSpPr txBox="1"/>
          <p:nvPr/>
        </p:nvSpPr>
        <p:spPr>
          <a:xfrm>
            <a:off x="7013067" y="4132499"/>
            <a:ext cx="4320807" cy="1092607"/>
          </a:xfrm>
          <a:prstGeom prst="rect">
            <a:avLst/>
          </a:prstGeom>
          <a:noFill/>
        </p:spPr>
        <p:txBody>
          <a:bodyPr wrap="square">
            <a:spAutoFit/>
          </a:bodyPr>
          <a:lstStyle/>
          <a:p>
            <a:r>
              <a:rPr lang="es-MX" sz="1300" b="0" i="0" u="none" strike="noStrike" dirty="0">
                <a:solidFill>
                  <a:srgbClr val="191716"/>
                </a:solidFill>
                <a:effectLst/>
              </a:rPr>
              <a:t>Las mascotas, los niños o la calefacción son enemigos naturales de nuestras queridas plantas, además, existen </a:t>
            </a:r>
            <a:r>
              <a:rPr lang="es-MX" sz="1300" dirty="0">
                <a:solidFill>
                  <a:srgbClr val="191716"/>
                </a:solidFill>
              </a:rPr>
              <a:t>plantas venenosas </a:t>
            </a:r>
            <a:r>
              <a:rPr lang="es-MX" sz="1300" b="0" i="0" u="none" strike="noStrike" dirty="0">
                <a:solidFill>
                  <a:srgbClr val="191716"/>
                </a:solidFill>
                <a:effectLst/>
              </a:rPr>
              <a:t>que pueden poner en serio riesgo la salud de los más vulnerables. Mantén tus plantas en lugar seguro para evitar que se rompan o terminen mordisqueadas.</a:t>
            </a:r>
            <a:endParaRPr lang="es-MX" sz="1300" dirty="0"/>
          </a:p>
        </p:txBody>
      </p:sp>
      <p:sp>
        <p:nvSpPr>
          <p:cNvPr id="26" name="CuadroTexto 25">
            <a:extLst>
              <a:ext uri="{FF2B5EF4-FFF2-40B4-BE49-F238E27FC236}">
                <a16:creationId xmlns:a16="http://schemas.microsoft.com/office/drawing/2014/main" id="{00B63F3E-5A08-4F2D-2772-4863C55C6BDC}"/>
              </a:ext>
            </a:extLst>
          </p:cNvPr>
          <p:cNvSpPr txBox="1"/>
          <p:nvPr/>
        </p:nvSpPr>
        <p:spPr>
          <a:xfrm>
            <a:off x="2419350" y="2546754"/>
            <a:ext cx="2238375" cy="369332"/>
          </a:xfrm>
          <a:prstGeom prst="rect">
            <a:avLst/>
          </a:prstGeom>
          <a:noFill/>
        </p:spPr>
        <p:txBody>
          <a:bodyPr wrap="square">
            <a:spAutoFit/>
          </a:bodyPr>
          <a:lstStyle/>
          <a:p>
            <a:pPr algn="r"/>
            <a:r>
              <a:rPr lang="es-AR" b="1" dirty="0">
                <a:solidFill>
                  <a:srgbClr val="4E8265"/>
                </a:solidFill>
                <a:latin typeface="Arial Rounded MT Bold" panose="020F0704030504030204" pitchFamily="34" charset="0"/>
              </a:rPr>
              <a:t>EXCESO DE AGUA</a:t>
            </a:r>
            <a:endParaRPr lang="es-AR" dirty="0">
              <a:latin typeface="Arial Rounded MT Bold" panose="020F0704030504030204" pitchFamily="34" charset="0"/>
            </a:endParaRPr>
          </a:p>
        </p:txBody>
      </p:sp>
      <p:sp>
        <p:nvSpPr>
          <p:cNvPr id="27" name="CuadroTexto 26">
            <a:extLst>
              <a:ext uri="{FF2B5EF4-FFF2-40B4-BE49-F238E27FC236}">
                <a16:creationId xmlns:a16="http://schemas.microsoft.com/office/drawing/2014/main" id="{49248027-D7DE-EF24-C6F7-80663A366379}"/>
              </a:ext>
            </a:extLst>
          </p:cNvPr>
          <p:cNvSpPr txBox="1"/>
          <p:nvPr/>
        </p:nvSpPr>
        <p:spPr>
          <a:xfrm>
            <a:off x="1408998" y="2772364"/>
            <a:ext cx="3262017" cy="892552"/>
          </a:xfrm>
          <a:prstGeom prst="rect">
            <a:avLst/>
          </a:prstGeom>
          <a:noFill/>
        </p:spPr>
        <p:txBody>
          <a:bodyPr wrap="square">
            <a:spAutoFit/>
          </a:bodyPr>
          <a:lstStyle/>
          <a:p>
            <a:pPr algn="r"/>
            <a:r>
              <a:rPr lang="es-MX" sz="1300" b="0" i="0" u="none" strike="noStrike" dirty="0">
                <a:solidFill>
                  <a:srgbClr val="191716"/>
                </a:solidFill>
                <a:effectLst/>
              </a:rPr>
              <a:t>Las plantas de interior, al tenerlas dentro de casa, necesitan un riego menos frecuente, ya que se encuentran más protegidas y no acusan tanto las estaciones.</a:t>
            </a:r>
            <a:endParaRPr lang="es-MX" sz="1300" dirty="0"/>
          </a:p>
        </p:txBody>
      </p:sp>
      <p:sp>
        <p:nvSpPr>
          <p:cNvPr id="28" name="CuadroTexto 27">
            <a:extLst>
              <a:ext uri="{FF2B5EF4-FFF2-40B4-BE49-F238E27FC236}">
                <a16:creationId xmlns:a16="http://schemas.microsoft.com/office/drawing/2014/main" id="{5582CAF3-9D72-13BF-5655-52C803ADDCEE}"/>
              </a:ext>
            </a:extLst>
          </p:cNvPr>
          <p:cNvSpPr txBox="1"/>
          <p:nvPr/>
        </p:nvSpPr>
        <p:spPr>
          <a:xfrm>
            <a:off x="754062" y="5344112"/>
            <a:ext cx="4760686" cy="369332"/>
          </a:xfrm>
          <a:prstGeom prst="rect">
            <a:avLst/>
          </a:prstGeom>
          <a:noFill/>
        </p:spPr>
        <p:txBody>
          <a:bodyPr wrap="square">
            <a:spAutoFit/>
          </a:bodyPr>
          <a:lstStyle/>
          <a:p>
            <a:pPr algn="r"/>
            <a:r>
              <a:rPr lang="es-AR" b="1" i="0" u="none" strike="noStrike" dirty="0">
                <a:solidFill>
                  <a:srgbClr val="4E8265"/>
                </a:solidFill>
                <a:effectLst/>
                <a:latin typeface="Arial Rounded MT Bold" panose="020F0704030504030204" pitchFamily="34" charset="0"/>
              </a:rPr>
              <a:t>AGRUPAR PLANTAS TROPICALES</a:t>
            </a:r>
            <a:endParaRPr lang="es-AR" dirty="0">
              <a:latin typeface="Arial Rounded MT Bold" panose="020F0704030504030204" pitchFamily="34" charset="0"/>
            </a:endParaRPr>
          </a:p>
        </p:txBody>
      </p:sp>
      <p:sp>
        <p:nvSpPr>
          <p:cNvPr id="29" name="CuadroTexto 28">
            <a:extLst>
              <a:ext uri="{FF2B5EF4-FFF2-40B4-BE49-F238E27FC236}">
                <a16:creationId xmlns:a16="http://schemas.microsoft.com/office/drawing/2014/main" id="{C638C5D4-A605-BA90-91C6-A45121F1F456}"/>
              </a:ext>
            </a:extLst>
          </p:cNvPr>
          <p:cNvSpPr txBox="1"/>
          <p:nvPr/>
        </p:nvSpPr>
        <p:spPr>
          <a:xfrm>
            <a:off x="638176" y="5576716"/>
            <a:ext cx="4248148" cy="1092607"/>
          </a:xfrm>
          <a:prstGeom prst="rect">
            <a:avLst/>
          </a:prstGeom>
          <a:noFill/>
        </p:spPr>
        <p:txBody>
          <a:bodyPr wrap="square">
            <a:spAutoFit/>
          </a:bodyPr>
          <a:lstStyle/>
          <a:p>
            <a:pPr algn="r"/>
            <a:r>
              <a:rPr lang="es-MX" sz="1300" b="0" i="0" u="none" strike="noStrike" dirty="0">
                <a:solidFill>
                  <a:srgbClr val="191716"/>
                </a:solidFill>
                <a:effectLst/>
              </a:rPr>
              <a:t>¿Sabías que las plantas tropicales prefieren estar en compañía de las suyas? Además de crear un entorno más acorde, agrupando tus plantas tropicales favorecerás la creación de un microclima, ya que se generará una mayor humedad.</a:t>
            </a:r>
            <a:endParaRPr lang="es-MX" sz="1300" dirty="0"/>
          </a:p>
        </p:txBody>
      </p:sp>
      <p:sp>
        <p:nvSpPr>
          <p:cNvPr id="30" name="CuadroTexto 29">
            <a:extLst>
              <a:ext uri="{FF2B5EF4-FFF2-40B4-BE49-F238E27FC236}">
                <a16:creationId xmlns:a16="http://schemas.microsoft.com/office/drawing/2014/main" id="{E860BF76-71B6-C478-C830-951E79776106}"/>
              </a:ext>
            </a:extLst>
          </p:cNvPr>
          <p:cNvSpPr txBox="1"/>
          <p:nvPr/>
        </p:nvSpPr>
        <p:spPr>
          <a:xfrm>
            <a:off x="7362359" y="2554567"/>
            <a:ext cx="3420643" cy="369332"/>
          </a:xfrm>
          <a:prstGeom prst="rect">
            <a:avLst/>
          </a:prstGeom>
          <a:noFill/>
        </p:spPr>
        <p:txBody>
          <a:bodyPr wrap="square">
            <a:spAutoFit/>
          </a:bodyPr>
          <a:lstStyle/>
          <a:p>
            <a:pPr algn="r"/>
            <a:r>
              <a:rPr lang="es-AR" b="1" dirty="0">
                <a:solidFill>
                  <a:srgbClr val="4E8265"/>
                </a:solidFill>
                <a:latin typeface="Arial Rounded MT Bold" panose="020F0704030504030204" pitchFamily="34" charset="0"/>
              </a:rPr>
              <a:t>TEMPERATURA ADECUADA</a:t>
            </a:r>
            <a:endParaRPr lang="es-AR" dirty="0">
              <a:latin typeface="Arial Rounded MT Bold" panose="020F0704030504030204" pitchFamily="34" charset="0"/>
            </a:endParaRPr>
          </a:p>
        </p:txBody>
      </p:sp>
      <p:sp>
        <p:nvSpPr>
          <p:cNvPr id="31" name="CuadroTexto 30">
            <a:extLst>
              <a:ext uri="{FF2B5EF4-FFF2-40B4-BE49-F238E27FC236}">
                <a16:creationId xmlns:a16="http://schemas.microsoft.com/office/drawing/2014/main" id="{2056A725-2D8F-7EAE-17C0-D0EEA6855CA4}"/>
              </a:ext>
            </a:extLst>
          </p:cNvPr>
          <p:cNvSpPr txBox="1"/>
          <p:nvPr/>
        </p:nvSpPr>
        <p:spPr>
          <a:xfrm>
            <a:off x="6961557" y="2863636"/>
            <a:ext cx="4061880" cy="892552"/>
          </a:xfrm>
          <a:prstGeom prst="rect">
            <a:avLst/>
          </a:prstGeom>
          <a:noFill/>
        </p:spPr>
        <p:txBody>
          <a:bodyPr wrap="square">
            <a:spAutoFit/>
          </a:bodyPr>
          <a:lstStyle/>
          <a:p>
            <a:pPr algn="r"/>
            <a:r>
              <a:rPr lang="es-MX" sz="1300" b="0" i="0" u="none" strike="noStrike" dirty="0">
                <a:solidFill>
                  <a:srgbClr val="191716"/>
                </a:solidFill>
                <a:effectLst/>
              </a:rPr>
              <a:t>Los cambios bruscos de temperatura o las corrientes de aire son otro problema habitual para las plantas de interior, que suponen con frecuencia la pérdida de sus hojas.</a:t>
            </a:r>
            <a:endParaRPr lang="es-MX" sz="1300" dirty="0"/>
          </a:p>
        </p:txBody>
      </p:sp>
      <p:sp>
        <p:nvSpPr>
          <p:cNvPr id="32" name="CuadroTexto 31">
            <a:extLst>
              <a:ext uri="{FF2B5EF4-FFF2-40B4-BE49-F238E27FC236}">
                <a16:creationId xmlns:a16="http://schemas.microsoft.com/office/drawing/2014/main" id="{74A6815A-4F52-A636-DEFD-5BF8F4E45960}"/>
              </a:ext>
            </a:extLst>
          </p:cNvPr>
          <p:cNvSpPr txBox="1"/>
          <p:nvPr/>
        </p:nvSpPr>
        <p:spPr>
          <a:xfrm>
            <a:off x="9024291" y="5294849"/>
            <a:ext cx="1758711" cy="369332"/>
          </a:xfrm>
          <a:prstGeom prst="rect">
            <a:avLst/>
          </a:prstGeom>
          <a:noFill/>
        </p:spPr>
        <p:txBody>
          <a:bodyPr wrap="square">
            <a:spAutoFit/>
          </a:bodyPr>
          <a:lstStyle/>
          <a:p>
            <a:pPr algn="r"/>
            <a:r>
              <a:rPr lang="es-AR" b="1" i="0" u="none" strike="noStrike" dirty="0">
                <a:solidFill>
                  <a:srgbClr val="4E8265"/>
                </a:solidFill>
                <a:effectLst/>
                <a:latin typeface="Arial Rounded MT Bold" panose="020F0704030504030204" pitchFamily="34" charset="0"/>
              </a:rPr>
              <a:t>ABONAR</a:t>
            </a:r>
            <a:endParaRPr lang="es-AR" dirty="0">
              <a:latin typeface="Arial Rounded MT Bold" panose="020F0704030504030204" pitchFamily="34" charset="0"/>
            </a:endParaRPr>
          </a:p>
        </p:txBody>
      </p:sp>
      <p:sp>
        <p:nvSpPr>
          <p:cNvPr id="33" name="CuadroTexto 32">
            <a:extLst>
              <a:ext uri="{FF2B5EF4-FFF2-40B4-BE49-F238E27FC236}">
                <a16:creationId xmlns:a16="http://schemas.microsoft.com/office/drawing/2014/main" id="{5ACCFBCB-F762-22FE-72AA-22C150E1DBF0}"/>
              </a:ext>
            </a:extLst>
          </p:cNvPr>
          <p:cNvSpPr txBox="1"/>
          <p:nvPr/>
        </p:nvSpPr>
        <p:spPr>
          <a:xfrm>
            <a:off x="6783919" y="5507955"/>
            <a:ext cx="4061881" cy="1092607"/>
          </a:xfrm>
          <a:prstGeom prst="rect">
            <a:avLst/>
          </a:prstGeom>
          <a:noFill/>
        </p:spPr>
        <p:txBody>
          <a:bodyPr wrap="square">
            <a:spAutoFit/>
          </a:bodyPr>
          <a:lstStyle/>
          <a:p>
            <a:pPr algn="r"/>
            <a:r>
              <a:rPr lang="es-MX" sz="1300" b="0" i="0" u="none" strike="noStrike" dirty="0">
                <a:solidFill>
                  <a:srgbClr val="191716"/>
                </a:solidFill>
                <a:effectLst/>
              </a:rPr>
              <a:t>Las carencias de nutrientes se harán evidentes si no se toman medidas. Desde la primavera al otoño, puedes utilizar abono líquido (cada quince días), junto con el agua de riego. Atiende las indicaciones del envase: no te pases con la dosis o quemarás las raíces.</a:t>
            </a:r>
            <a:endParaRPr lang="es-MX" sz="1300" dirty="0"/>
          </a:p>
        </p:txBody>
      </p:sp>
    </p:spTree>
    <p:extLst>
      <p:ext uri="{BB962C8B-B14F-4D97-AF65-F5344CB8AC3E}">
        <p14:creationId xmlns:p14="http://schemas.microsoft.com/office/powerpoint/2010/main" val="14649118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329</Words>
  <Application>Microsoft Office PowerPoint</Application>
  <PresentationFormat>Panorámica</PresentationFormat>
  <Paragraphs>18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agustin zeoli</dc:creator>
  <cp:lastModifiedBy>agustin zeoli</cp:lastModifiedBy>
  <cp:revision>2</cp:revision>
  <dcterms:created xsi:type="dcterms:W3CDTF">2022-11-02T19:15:06Z</dcterms:created>
  <dcterms:modified xsi:type="dcterms:W3CDTF">2022-11-02T19:46:45Z</dcterms:modified>
</cp:coreProperties>
</file>