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9059"/>
    <a:srgbClr val="C7558E"/>
    <a:srgbClr val="ECB895"/>
    <a:srgbClr val="814256"/>
    <a:srgbClr val="F7E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715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A4C79B-86DA-B14E-12AD-E9B0F942A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A8A107-7984-C2CF-6F11-F17BE6812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0B6AA2-4684-5F1B-2E9E-A345277CA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91A0-C987-4E77-A24F-71793FF488FA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B27BC6-5626-8DC1-3CE6-6E9CBAA1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F495C7-BC3F-9957-DB26-1187C36AC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63-D4CB-44CB-894F-80D7A63069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653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30F41-18B8-09BA-DDEF-62F3767EE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A99B9B-0842-80E6-0E30-3F932F303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67AAA7-60E7-E588-69B4-37114130F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91A0-C987-4E77-A24F-71793FF488FA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C5EEC1-1DE2-E89E-9968-09B463D5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191ACF-8058-C659-636E-AF540D554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63-D4CB-44CB-894F-80D7A63069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783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4A90E6-A973-F09A-AC28-4C8CAF8B0B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CFCA7D-B7E8-E851-77DF-A99DC0493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18F1D2-1468-32E7-4E3A-547E342F6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91A0-C987-4E77-A24F-71793FF488FA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1A227A-669A-DB06-8631-119FC417F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F36CB3-FBB4-619D-50A2-21EBA18BC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63-D4CB-44CB-894F-80D7A63069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575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9F3D6-BF88-EF90-CA81-09CB23498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2C5AC9-FE7F-0F78-F33A-23F740A24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DC7DDF-7A41-572E-8624-8163865F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91A0-C987-4E77-A24F-71793FF488FA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03F9BE-E014-0DF5-2101-9FA9A8655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69105E-A617-8F35-BB25-725B2067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63-D4CB-44CB-894F-80D7A63069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254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2FC471-ED14-647B-481C-C435E3407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44AC38-6ED6-F255-BBB8-A6C14503E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9F6D2C-74DB-A027-FC94-CAE3D1E7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91A0-C987-4E77-A24F-71793FF488FA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863197-9D63-F7ED-0518-68C6BBB69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0FE4C6-8430-E48C-9572-E5FC05344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63-D4CB-44CB-894F-80D7A63069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193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B02618-5C20-FCC8-0F71-3990ECDA7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7CE96D-707B-7661-24A0-D295FC6072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BADFE7-74AE-E818-64B8-226D10738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3ACCD9-FEB1-367C-4AAF-C0B9F2C8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91A0-C987-4E77-A24F-71793FF488FA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CAD495-F9A6-63ED-01D1-E728C19C9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16D090-5693-C3FF-DA73-8AD3FE51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63-D4CB-44CB-894F-80D7A63069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305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83B789-2408-6161-E12D-B9463E0A0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29C619-D123-147C-B214-6F00DD92B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81CE07-D12D-3AC3-F6DE-32768172D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A340AD5-7D00-B5D3-D862-B3DB447F1F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B7C320-DB8B-8FAB-E61B-BA1C1EBC02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7B420B2-15B5-C6A3-F815-F370740B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91A0-C987-4E77-A24F-71793FF488FA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8ADCB7C-EE43-60E0-EE32-42B3BBAC5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566B363-73FE-C51F-DE53-B948E51DD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63-D4CB-44CB-894F-80D7A63069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703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9B8F4-6EC3-06CC-D069-2DD0BAD9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084C8C0-00E5-29B2-6CB1-C6E5CDCC7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91A0-C987-4E77-A24F-71793FF488FA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532AFA-8A95-369D-77A2-71894778F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8DADF0-6FE5-C4EF-D448-AB3A09EC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63-D4CB-44CB-894F-80D7A63069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8479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22E0F0-EF35-3FE3-C0F8-800260B3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91A0-C987-4E77-A24F-71793FF488FA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A26D1F-50E7-7A43-3CFE-7684AC17D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B48DE4-9138-2C63-5028-0BEAB07D2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63-D4CB-44CB-894F-80D7A63069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168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7109B-89FC-B3D3-07E4-E2C0203D0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6FBBEF-94A6-9674-482D-60C302F9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4816E6-6C06-18BC-3DFF-AC3889362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9F4874-D45A-0812-E9E3-39A40EF7A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91A0-C987-4E77-A24F-71793FF488FA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B80723-7FC9-CCF7-ED6F-B9D7E3752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A252EA-DEB5-10B5-C6BA-6F51094D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63-D4CB-44CB-894F-80D7A63069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9342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38890-762E-D5A5-830D-394F48E8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A7D2826-4A3C-E1A7-B2D2-11CAB58C8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48D126-CAB7-52FF-C10C-EA61A8E8E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9B2AD5-9207-7ADF-3562-1A8EEC394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91A0-C987-4E77-A24F-71793FF488FA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784E4B-4E34-AF57-C547-FEEA71396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457683-0D5F-EBF3-8301-3472FD42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63-D4CB-44CB-894F-80D7A63069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404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0361E0A-82CD-A6B6-6EE5-2433DC883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A1F5A7-A74E-2AE0-2B5A-899406BF8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6EFAF3-BBDA-4447-7401-CD6B2017C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191A0-C987-4E77-A24F-71793FF488FA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1966B-954D-EB42-AF22-681474AED9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5B7F6A-8C39-CD55-17CE-B03BC2150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E7063-D4CB-44CB-894F-80D7A63069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5739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n 59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3BA108A8-4518-6A71-C3E5-8E061FE1E60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60490C0-CBFC-4009-C544-C0D8A9015FD8}"/>
              </a:ext>
            </a:extLst>
          </p:cNvPr>
          <p:cNvSpPr txBox="1"/>
          <p:nvPr/>
        </p:nvSpPr>
        <p:spPr>
          <a:xfrm>
            <a:off x="472440" y="0"/>
            <a:ext cx="2438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3600" dirty="0">
                <a:solidFill>
                  <a:srgbClr val="814256"/>
                </a:solidFill>
              </a:rPr>
              <a:t>OBESIDAD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807243E-B48D-1AFC-C2A7-D950607F21CE}"/>
              </a:ext>
            </a:extLst>
          </p:cNvPr>
          <p:cNvSpPr txBox="1"/>
          <p:nvPr/>
        </p:nvSpPr>
        <p:spPr>
          <a:xfrm>
            <a:off x="3093720" y="0"/>
            <a:ext cx="9098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C7558E"/>
                </a:solidFill>
              </a:rPr>
              <a:t>La obesidad constituye una crisis de salud pública, ya que está asociada con varias enfermedades no transmisibles y una de las </a:t>
            </a:r>
            <a:r>
              <a:rPr lang="es-ES" b="1" dirty="0">
                <a:solidFill>
                  <a:srgbClr val="814256"/>
                </a:solidFill>
              </a:rPr>
              <a:t>principales causas de la muerte prematura</a:t>
            </a:r>
            <a:r>
              <a:rPr lang="es-ES" b="1" dirty="0"/>
              <a:t>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97E0CA5-6386-CA58-C969-A70F735C481A}"/>
              </a:ext>
            </a:extLst>
          </p:cNvPr>
          <p:cNvSpPr txBox="1"/>
          <p:nvPr/>
        </p:nvSpPr>
        <p:spPr>
          <a:xfrm>
            <a:off x="1491461" y="765154"/>
            <a:ext cx="1419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rgbClr val="814256"/>
                </a:solidFill>
              </a:rPr>
              <a:t>CAUSAS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EDA90F9-E406-6A35-1180-7AB61FC4A854}"/>
              </a:ext>
            </a:extLst>
          </p:cNvPr>
          <p:cNvSpPr txBox="1"/>
          <p:nvPr/>
        </p:nvSpPr>
        <p:spPr>
          <a:xfrm>
            <a:off x="6811250" y="765154"/>
            <a:ext cx="2439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rgbClr val="814256"/>
                </a:solidFill>
              </a:rPr>
              <a:t>CONSECUENCIAS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0376D51-BE62-CBD2-8F4D-78613D1C9ECB}"/>
              </a:ext>
            </a:extLst>
          </p:cNvPr>
          <p:cNvSpPr txBox="1"/>
          <p:nvPr/>
        </p:nvSpPr>
        <p:spPr>
          <a:xfrm>
            <a:off x="7764264" y="4405130"/>
            <a:ext cx="2439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rgbClr val="814256"/>
                </a:solidFill>
              </a:rPr>
              <a:t>MEDIDAS PREVENTIVAS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57973FF-04D6-D577-4BC9-08D1C1007FB3}"/>
              </a:ext>
            </a:extLst>
          </p:cNvPr>
          <p:cNvSpPr txBox="1"/>
          <p:nvPr/>
        </p:nvSpPr>
        <p:spPr>
          <a:xfrm>
            <a:off x="1691640" y="3428582"/>
            <a:ext cx="2682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rgbClr val="F7EBDB"/>
                </a:solidFill>
              </a:rPr>
              <a:t>LA OBESIDAD EN CIFRAS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DB5DE99-1C67-0EBD-3AFF-AEEFEFC2F1A9}"/>
              </a:ext>
            </a:extLst>
          </p:cNvPr>
          <p:cNvSpPr txBox="1"/>
          <p:nvPr/>
        </p:nvSpPr>
        <p:spPr>
          <a:xfrm>
            <a:off x="303770" y="1253309"/>
            <a:ext cx="304903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E19059"/>
                </a:solidFill>
              </a:rPr>
              <a:t>Otras enfermedades (hipotiroidismo)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E19059"/>
                </a:solidFill>
              </a:rPr>
              <a:t>Alimentos abundantes en grasas y carbohidratos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E19059"/>
                </a:solidFill>
              </a:rPr>
              <a:t>Publicidad (anuncios de comida no saludables)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7A26B45-227E-D504-FD31-EAB23BFAB534}"/>
              </a:ext>
            </a:extLst>
          </p:cNvPr>
          <p:cNvSpPr txBox="1"/>
          <p:nvPr/>
        </p:nvSpPr>
        <p:spPr>
          <a:xfrm>
            <a:off x="3093720" y="1250155"/>
            <a:ext cx="2895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b="1" dirty="0">
                <a:solidFill>
                  <a:srgbClr val="E19059"/>
                </a:solidFill>
              </a:rPr>
              <a:t>Genética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b="1" dirty="0">
                <a:solidFill>
                  <a:srgbClr val="E19059"/>
                </a:solidFill>
              </a:rPr>
              <a:t>Sedentarismo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b="1" dirty="0">
                <a:solidFill>
                  <a:srgbClr val="E19059"/>
                </a:solidFill>
              </a:rPr>
              <a:t>Consumir comida chatarra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b="1" dirty="0">
                <a:solidFill>
                  <a:srgbClr val="E19059"/>
                </a:solidFill>
              </a:rPr>
              <a:t>Psicológicas (como la depresión)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5E64454-FEA1-6EC5-30FB-0101A0B81FF8}"/>
              </a:ext>
            </a:extLst>
          </p:cNvPr>
          <p:cNvSpPr txBox="1"/>
          <p:nvPr/>
        </p:nvSpPr>
        <p:spPr>
          <a:xfrm>
            <a:off x="9836390" y="811320"/>
            <a:ext cx="23556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C7558E"/>
                </a:solidFill>
              </a:rPr>
              <a:t>Sociales (Baja autoestima y </a:t>
            </a:r>
            <a:r>
              <a:rPr lang="es-ES" dirty="0" err="1">
                <a:solidFill>
                  <a:srgbClr val="C7558E"/>
                </a:solidFill>
              </a:rPr>
              <a:t>bullying</a:t>
            </a:r>
            <a:r>
              <a:rPr lang="es-ES" dirty="0">
                <a:solidFill>
                  <a:srgbClr val="C7558E"/>
                </a:solidFill>
              </a:rPr>
              <a:t>)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E9C15B3-DF8B-2F7D-62AA-2B0BE7D79035}"/>
              </a:ext>
            </a:extLst>
          </p:cNvPr>
          <p:cNvSpPr txBox="1"/>
          <p:nvPr/>
        </p:nvSpPr>
        <p:spPr>
          <a:xfrm>
            <a:off x="6003530" y="1368978"/>
            <a:ext cx="2392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C7558E"/>
                </a:solidFill>
              </a:rPr>
              <a:t>Dificultad para respirar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6F060DE-C2AA-3C6C-A795-7B88233B35C7}"/>
              </a:ext>
            </a:extLst>
          </p:cNvPr>
          <p:cNvSpPr txBox="1"/>
          <p:nvPr/>
        </p:nvSpPr>
        <p:spPr>
          <a:xfrm>
            <a:off x="9836390" y="1708930"/>
            <a:ext cx="2301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C7558E"/>
                </a:solidFill>
              </a:rPr>
              <a:t>Infarto al corazón e infarto cerebral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4B125AD5-F86F-D3AF-64B8-8377BD8BA258}"/>
              </a:ext>
            </a:extLst>
          </p:cNvPr>
          <p:cNvSpPr txBox="1"/>
          <p:nvPr/>
        </p:nvSpPr>
        <p:spPr>
          <a:xfrm>
            <a:off x="5989320" y="2140564"/>
            <a:ext cx="2011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C7558E"/>
                </a:solidFill>
              </a:rPr>
              <a:t>Insuficiencia renal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35A36BB-5FE1-604D-673A-E42FA03ACBC7}"/>
              </a:ext>
            </a:extLst>
          </p:cNvPr>
          <p:cNvSpPr txBox="1"/>
          <p:nvPr/>
        </p:nvSpPr>
        <p:spPr>
          <a:xfrm>
            <a:off x="9836390" y="2683325"/>
            <a:ext cx="2895600" cy="642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C7558E"/>
                </a:solidFill>
              </a:rPr>
              <a:t>Problemas en las articulaciones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62DC559-C82A-6754-3DE2-18F8DF2FEC7B}"/>
              </a:ext>
            </a:extLst>
          </p:cNvPr>
          <p:cNvSpPr txBox="1"/>
          <p:nvPr/>
        </p:nvSpPr>
        <p:spPr>
          <a:xfrm>
            <a:off x="6301740" y="3243916"/>
            <a:ext cx="26822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C7558E"/>
                </a:solidFill>
              </a:rPr>
              <a:t>Elevación del colesterol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1A948782-AB9D-1CEB-305A-655DF9024C0D}"/>
              </a:ext>
            </a:extLst>
          </p:cNvPr>
          <p:cNvSpPr txBox="1"/>
          <p:nvPr/>
        </p:nvSpPr>
        <p:spPr>
          <a:xfrm>
            <a:off x="8260079" y="3672809"/>
            <a:ext cx="2240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C7558E"/>
                </a:solidFill>
              </a:rPr>
              <a:t>Hipertensión arterial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49BC7B3-5A45-DD92-C220-4FCDCB896FFB}"/>
              </a:ext>
            </a:extLst>
          </p:cNvPr>
          <p:cNvSpPr txBox="1"/>
          <p:nvPr/>
        </p:nvSpPr>
        <p:spPr>
          <a:xfrm>
            <a:off x="8242048" y="4035798"/>
            <a:ext cx="18478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dirty="0">
                <a:solidFill>
                  <a:srgbClr val="C7558E"/>
                </a:solidFill>
              </a:rPr>
              <a:t>Diabetes Mellitus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86E627BD-591A-BC26-889F-537A020271B4}"/>
              </a:ext>
            </a:extLst>
          </p:cNvPr>
          <p:cNvSpPr txBox="1"/>
          <p:nvPr/>
        </p:nvSpPr>
        <p:spPr>
          <a:xfrm>
            <a:off x="670560" y="3734754"/>
            <a:ext cx="1950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rgbClr val="F7EBDB"/>
                </a:solidFill>
              </a:rPr>
              <a:t>Mundiales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6623484-364D-8469-16E6-11FC9C3D56A3}"/>
              </a:ext>
            </a:extLst>
          </p:cNvPr>
          <p:cNvSpPr txBox="1"/>
          <p:nvPr/>
        </p:nvSpPr>
        <p:spPr>
          <a:xfrm>
            <a:off x="3489959" y="3685772"/>
            <a:ext cx="1950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rgbClr val="F7EBDB"/>
                </a:solidFill>
              </a:rPr>
              <a:t>Argentina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C3BEE93D-A68D-E787-8F80-A459B0A12C6F}"/>
              </a:ext>
            </a:extLst>
          </p:cNvPr>
          <p:cNvSpPr txBox="1"/>
          <p:nvPr/>
        </p:nvSpPr>
        <p:spPr>
          <a:xfrm>
            <a:off x="3780545" y="4665477"/>
            <a:ext cx="157682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</a:rPr>
              <a:t>La tasa de obesidad de Argentina es la más alta de América Latina, 60% de su presenta índices de sobrepeso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44CDB289-1FDF-9536-A670-ED12E409CC2B}"/>
              </a:ext>
            </a:extLst>
          </p:cNvPr>
          <p:cNvSpPr txBox="1"/>
          <p:nvPr/>
        </p:nvSpPr>
        <p:spPr>
          <a:xfrm>
            <a:off x="717050" y="3996350"/>
            <a:ext cx="301700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b="0" i="0" u="none" strike="noStrike" dirty="0">
                <a:solidFill>
                  <a:srgbClr val="FFFFFF"/>
                </a:solidFill>
                <a:effectLst/>
              </a:rPr>
              <a:t>Más de mil millones de personas en todo el mundo son obesas. De ellas, 650 millones son adultos, 340 millones adolescentes y 39 millones son niños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0E7C8E19-0363-BF18-0866-69BF6B6E033C}"/>
              </a:ext>
            </a:extLst>
          </p:cNvPr>
          <p:cNvSpPr txBox="1"/>
          <p:nvPr/>
        </p:nvSpPr>
        <p:spPr>
          <a:xfrm>
            <a:off x="1401048" y="5112126"/>
            <a:ext cx="234824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</a:rPr>
              <a:t>Para el 2016, el 39% de los adultos (mayores de 18 años) padecían de sobrepeso, de los cuales el 13% eran obesos.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153B06CE-B8E1-66B3-452D-E74DCFD83141}"/>
              </a:ext>
            </a:extLst>
          </p:cNvPr>
          <p:cNvSpPr txBox="1"/>
          <p:nvPr/>
        </p:nvSpPr>
        <p:spPr>
          <a:xfrm>
            <a:off x="5461348" y="4725054"/>
            <a:ext cx="34915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rgbClr val="814256"/>
                </a:solidFill>
              </a:rPr>
              <a:t>Cambiar hábitos alimenticios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8A933067-CF53-EC76-7A29-5F20532F4B40}"/>
              </a:ext>
            </a:extLst>
          </p:cNvPr>
          <p:cNvSpPr txBox="1"/>
          <p:nvPr/>
        </p:nvSpPr>
        <p:spPr>
          <a:xfrm>
            <a:off x="5388620" y="5019916"/>
            <a:ext cx="424805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E19059"/>
                </a:solidFill>
              </a:rPr>
              <a:t>Alimentación baja en grasas y azúcares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E19059"/>
                </a:solidFill>
              </a:rPr>
              <a:t>Fraccionar la dieta en 5 comidas pequeñas Incluir frutas y verduras en tu alimentación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E19059"/>
                </a:solidFill>
              </a:rPr>
              <a:t>Aumentar la ingesta de granos enteros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E19059"/>
                </a:solidFill>
              </a:rPr>
              <a:t>Tomar dos litros de agua diaria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03B345B6-E458-C379-B43D-B847E222295C}"/>
              </a:ext>
            </a:extLst>
          </p:cNvPr>
          <p:cNvSpPr txBox="1"/>
          <p:nvPr/>
        </p:nvSpPr>
        <p:spPr>
          <a:xfrm>
            <a:off x="9222203" y="4727753"/>
            <a:ext cx="34915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rgbClr val="814256"/>
                </a:solidFill>
              </a:rPr>
              <a:t>Realizar actividad física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EFE981C6-EEFB-2957-B6E3-FE5091126999}"/>
              </a:ext>
            </a:extLst>
          </p:cNvPr>
          <p:cNvSpPr txBox="1"/>
          <p:nvPr/>
        </p:nvSpPr>
        <p:spPr>
          <a:xfrm>
            <a:off x="9639915" y="5046692"/>
            <a:ext cx="251001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b="1" i="0" u="none" strike="noStrike" dirty="0">
                <a:solidFill>
                  <a:srgbClr val="E19059"/>
                </a:solidFill>
                <a:effectLst/>
              </a:rPr>
              <a:t>Ejercicio por al menos 30 minutos, 5 </a:t>
            </a:r>
            <a:r>
              <a:rPr lang="es-AR" b="1" i="0" u="none" strike="noStrike" dirty="0" err="1">
                <a:solidFill>
                  <a:srgbClr val="E19059"/>
                </a:solidFill>
                <a:effectLst/>
              </a:rPr>
              <a:t>dias</a:t>
            </a:r>
            <a:r>
              <a:rPr lang="es-AR" b="1" i="0" u="none" strike="noStrike" dirty="0">
                <a:solidFill>
                  <a:srgbClr val="E19059"/>
                </a:solidFill>
                <a:effectLst/>
              </a:rPr>
              <a:t> de la semana</a:t>
            </a:r>
            <a:endParaRPr lang="es-AR" dirty="0">
              <a:solidFill>
                <a:srgbClr val="E1905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b="1" i="0" u="none" strike="noStrike" dirty="0">
                <a:solidFill>
                  <a:srgbClr val="E19059"/>
                </a:solidFill>
                <a:effectLst/>
              </a:rPr>
              <a:t>Fomentar actividades deportivas </a:t>
            </a:r>
            <a:endParaRPr lang="es-AR" dirty="0">
              <a:solidFill>
                <a:srgbClr val="E190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720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232</Words>
  <Application>Microsoft Office PowerPoint</Application>
  <PresentationFormat>Panorámica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 Fernandez</dc:creator>
  <cp:lastModifiedBy>Mora Fernandez</cp:lastModifiedBy>
  <cp:revision>1</cp:revision>
  <dcterms:created xsi:type="dcterms:W3CDTF">2022-11-07T19:26:46Z</dcterms:created>
  <dcterms:modified xsi:type="dcterms:W3CDTF">2022-11-07T19:54:56Z</dcterms:modified>
</cp:coreProperties>
</file>