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108"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E99D2A-94B7-34AE-D889-BC171030496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7B6D85BA-562C-7E95-9151-FC0DF9F16D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4BB85BFC-51B2-5031-FF17-AA06331ADCB6}"/>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5" name="Marcador de pie de página 4">
            <a:extLst>
              <a:ext uri="{FF2B5EF4-FFF2-40B4-BE49-F238E27FC236}">
                <a16:creationId xmlns:a16="http://schemas.microsoft.com/office/drawing/2014/main" id="{CCA1088D-4EC0-2848-5FBB-E4682643397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D45EC3A-905E-9C8F-1939-4A4004614368}"/>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303841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BEC1BE-37AA-8CCA-5FE6-27761D0A5B1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841F882E-5D0F-BFE8-02E5-7A5F1D8857E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7C10DA48-9673-17C8-E43E-672431884DAF}"/>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5" name="Marcador de pie de página 4">
            <a:extLst>
              <a:ext uri="{FF2B5EF4-FFF2-40B4-BE49-F238E27FC236}">
                <a16:creationId xmlns:a16="http://schemas.microsoft.com/office/drawing/2014/main" id="{D0AA7E9B-CF7E-AA5A-086D-2115D17F3D1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D93D5FA1-9130-E0F1-DDAC-3C3B4C68DC50}"/>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4224949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51864C9-A393-C40F-A72D-439F544CC13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4C31EDB5-883D-5E38-451D-4542CB5C2E1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F9D56A80-24B3-3193-C1E0-62FD81FCD9DC}"/>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5" name="Marcador de pie de página 4">
            <a:extLst>
              <a:ext uri="{FF2B5EF4-FFF2-40B4-BE49-F238E27FC236}">
                <a16:creationId xmlns:a16="http://schemas.microsoft.com/office/drawing/2014/main" id="{18B4E944-0603-31C2-174F-C92B255B35B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F98D830-3C12-DEE3-6B8F-604C02009652}"/>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17521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48DCC-B833-1D01-F001-BE49B0D8370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EA2536B9-8DFC-F130-CD28-5AC15E3E236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70F23F93-B7B4-32DE-A4E5-CD794C235165}"/>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5" name="Marcador de pie de página 4">
            <a:extLst>
              <a:ext uri="{FF2B5EF4-FFF2-40B4-BE49-F238E27FC236}">
                <a16:creationId xmlns:a16="http://schemas.microsoft.com/office/drawing/2014/main" id="{7647E12B-9960-37F3-D572-AC61F8129481}"/>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B5C1D3FC-D64B-F82E-6578-EB4396E2D443}"/>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63375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AA257D-B83B-72A9-8371-6F392F90633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29FB977C-6ED7-05F1-B65F-17467A16D4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6988F80-187D-EC2A-095C-859E75CB4F51}"/>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5" name="Marcador de pie de página 4">
            <a:extLst>
              <a:ext uri="{FF2B5EF4-FFF2-40B4-BE49-F238E27FC236}">
                <a16:creationId xmlns:a16="http://schemas.microsoft.com/office/drawing/2014/main" id="{198E11D6-C785-0DBA-DF8F-63818400D505}"/>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3D5E48F-7B51-AE84-09A7-3A13B39B6CE5}"/>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336078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2C800B-558B-A6DC-FBE2-38063CF970E3}"/>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EE27903D-2F29-9B3A-B950-D4812B13A04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17BA9048-B29C-4A98-574D-516A748E191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E192A4AA-3363-B275-53A1-A705F3901A4A}"/>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6" name="Marcador de pie de página 5">
            <a:extLst>
              <a:ext uri="{FF2B5EF4-FFF2-40B4-BE49-F238E27FC236}">
                <a16:creationId xmlns:a16="http://schemas.microsoft.com/office/drawing/2014/main" id="{681CCE1D-CB8D-F32F-D360-5B7C060EE90B}"/>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520E8A3B-AA4A-52F9-5F75-BC2D385C47A4}"/>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2511743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C2E80-801E-B55B-AE4A-A8BAD8FA30B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0274C86B-3B84-957C-CCEA-F4B9659921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53ABB4D-3B77-A0F0-F745-FC56BA2C4F1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5F8D0360-325F-7B67-9120-8406DECAE4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E9E8642-986A-208E-463A-FDD2DAB5E5A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4F830029-C9D5-0324-818D-3F0890D6DDE5}"/>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8" name="Marcador de pie de página 7">
            <a:extLst>
              <a:ext uri="{FF2B5EF4-FFF2-40B4-BE49-F238E27FC236}">
                <a16:creationId xmlns:a16="http://schemas.microsoft.com/office/drawing/2014/main" id="{C9A86A22-65A7-E0C4-25CA-A79A0180B644}"/>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65C6A0BC-EFC0-70A8-201C-7A95C205267E}"/>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43027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0511BC-8BD4-A35A-EFCB-AB7F816463ED}"/>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AA4BC0CF-7CEE-D735-083A-D4FEA3A1D228}"/>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4" name="Marcador de pie de página 3">
            <a:extLst>
              <a:ext uri="{FF2B5EF4-FFF2-40B4-BE49-F238E27FC236}">
                <a16:creationId xmlns:a16="http://schemas.microsoft.com/office/drawing/2014/main" id="{7C416AEB-593E-E6AC-28F5-337AFDB3B09B}"/>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F70EE8C4-7E94-9D3A-7A17-9C2331BCD137}"/>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1846620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818F429-11A9-3088-D17F-28589C207FCD}"/>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3" name="Marcador de pie de página 2">
            <a:extLst>
              <a:ext uri="{FF2B5EF4-FFF2-40B4-BE49-F238E27FC236}">
                <a16:creationId xmlns:a16="http://schemas.microsoft.com/office/drawing/2014/main" id="{C4D146C9-51FE-9266-E92C-550238FBE294}"/>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8883F724-C081-11ED-F769-76186CA7DA0F}"/>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36438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EAE5F-8DFA-CE11-E2C5-42D66F246AF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C70ACCBF-4459-8E95-1B81-F8DF667783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CF543A25-155C-F81D-1FF7-7FF776FC12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283959-7B36-AFA0-C394-E0CE2D6B1E1E}"/>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6" name="Marcador de pie de página 5">
            <a:extLst>
              <a:ext uri="{FF2B5EF4-FFF2-40B4-BE49-F238E27FC236}">
                <a16:creationId xmlns:a16="http://schemas.microsoft.com/office/drawing/2014/main" id="{3D807765-1453-89B6-960A-1C822C4DA263}"/>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31EAC1A5-A5BF-C54C-A02C-5CD4190EABCE}"/>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268880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DC88AB-6916-5B06-FE55-BDFC6EAAECA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4AE20622-D921-6CD7-5F5C-7128747491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85A40389-747B-93F1-7545-C22F7DDB8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1636D76-C42B-BFD1-920D-78A7E02E5B4F}"/>
              </a:ext>
            </a:extLst>
          </p:cNvPr>
          <p:cNvSpPr>
            <a:spLocks noGrp="1"/>
          </p:cNvSpPr>
          <p:nvPr>
            <p:ph type="dt" sz="half" idx="10"/>
          </p:nvPr>
        </p:nvSpPr>
        <p:spPr/>
        <p:txBody>
          <a:bodyPr/>
          <a:lstStyle/>
          <a:p>
            <a:fld id="{257ED554-C1CE-40DD-A4C2-2FC66DEC8D41}" type="datetimeFigureOut">
              <a:rPr lang="es-AR" smtClean="0"/>
              <a:t>4/11/2022</a:t>
            </a:fld>
            <a:endParaRPr lang="es-AR"/>
          </a:p>
        </p:txBody>
      </p:sp>
      <p:sp>
        <p:nvSpPr>
          <p:cNvPr id="6" name="Marcador de pie de página 5">
            <a:extLst>
              <a:ext uri="{FF2B5EF4-FFF2-40B4-BE49-F238E27FC236}">
                <a16:creationId xmlns:a16="http://schemas.microsoft.com/office/drawing/2014/main" id="{4F0F8F88-8AE9-497C-C0EF-1445D2C8C2AB}"/>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29BE4488-ED0E-30BC-4657-7481CF965FDA}"/>
              </a:ext>
            </a:extLst>
          </p:cNvPr>
          <p:cNvSpPr>
            <a:spLocks noGrp="1"/>
          </p:cNvSpPr>
          <p:nvPr>
            <p:ph type="sldNum" sz="quarter" idx="12"/>
          </p:nvPr>
        </p:nvSpPr>
        <p:spPr/>
        <p:txBody>
          <a:bodyPr/>
          <a:lstStyle/>
          <a:p>
            <a:fld id="{CEF3D306-BD13-441B-9A79-43B60D45E332}" type="slidenum">
              <a:rPr lang="es-AR" smtClean="0"/>
              <a:t>‹Nº›</a:t>
            </a:fld>
            <a:endParaRPr lang="es-AR"/>
          </a:p>
        </p:txBody>
      </p:sp>
    </p:spTree>
    <p:extLst>
      <p:ext uri="{BB962C8B-B14F-4D97-AF65-F5344CB8AC3E}">
        <p14:creationId xmlns:p14="http://schemas.microsoft.com/office/powerpoint/2010/main" val="2439003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ABE23A3-A11A-ECA9-6E1F-19466FFE1C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06DAAADD-8883-EB09-7D54-83194FD6D3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8CE698E-35C5-DB91-153A-6AE71AD026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ED554-C1CE-40DD-A4C2-2FC66DEC8D41}" type="datetimeFigureOut">
              <a:rPr lang="es-AR" smtClean="0"/>
              <a:t>4/11/2022</a:t>
            </a:fld>
            <a:endParaRPr lang="es-AR"/>
          </a:p>
        </p:txBody>
      </p:sp>
      <p:sp>
        <p:nvSpPr>
          <p:cNvPr id="5" name="Marcador de pie de página 4">
            <a:extLst>
              <a:ext uri="{FF2B5EF4-FFF2-40B4-BE49-F238E27FC236}">
                <a16:creationId xmlns:a16="http://schemas.microsoft.com/office/drawing/2014/main" id="{18CC77BB-0FED-8FC7-9C7F-18D9F4B626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798220A9-BFD9-3719-ABEA-73304D548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3D306-BD13-441B-9A79-43B60D45E332}" type="slidenum">
              <a:rPr lang="es-AR" smtClean="0"/>
              <a:t>‹Nº›</a:t>
            </a:fld>
            <a:endParaRPr lang="es-AR"/>
          </a:p>
        </p:txBody>
      </p:sp>
    </p:spTree>
    <p:extLst>
      <p:ext uri="{BB962C8B-B14F-4D97-AF65-F5344CB8AC3E}">
        <p14:creationId xmlns:p14="http://schemas.microsoft.com/office/powerpoint/2010/main" val="4187801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magen que contiene Diagrama&#10;&#10;Descripción generada automáticamente">
            <a:extLst>
              <a:ext uri="{FF2B5EF4-FFF2-40B4-BE49-F238E27FC236}">
                <a16:creationId xmlns:a16="http://schemas.microsoft.com/office/drawing/2014/main" id="{682DB587-9988-38BE-3910-17D34CDF4A43}"/>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53B7D550-66F4-BF79-60B7-E13B6BD4AF1C}"/>
              </a:ext>
            </a:extLst>
          </p:cNvPr>
          <p:cNvSpPr txBox="1"/>
          <p:nvPr/>
        </p:nvSpPr>
        <p:spPr>
          <a:xfrm>
            <a:off x="3029310" y="354634"/>
            <a:ext cx="6111814" cy="369332"/>
          </a:xfrm>
          <a:prstGeom prst="rect">
            <a:avLst/>
          </a:prstGeom>
          <a:noFill/>
        </p:spPr>
        <p:txBody>
          <a:bodyPr wrap="square">
            <a:spAutoFit/>
          </a:bodyPr>
          <a:lstStyle/>
          <a:p>
            <a:pPr algn="ctr"/>
            <a:r>
              <a:rPr lang="es-AR" b="1" dirty="0"/>
              <a:t>¿QUÉ SON?</a:t>
            </a:r>
          </a:p>
        </p:txBody>
      </p:sp>
      <p:sp>
        <p:nvSpPr>
          <p:cNvPr id="7" name="CuadroTexto 6">
            <a:extLst>
              <a:ext uri="{FF2B5EF4-FFF2-40B4-BE49-F238E27FC236}">
                <a16:creationId xmlns:a16="http://schemas.microsoft.com/office/drawing/2014/main" id="{015213BF-1AA8-EAAB-1BB5-DBEB30BEA089}"/>
              </a:ext>
            </a:extLst>
          </p:cNvPr>
          <p:cNvSpPr txBox="1"/>
          <p:nvPr/>
        </p:nvSpPr>
        <p:spPr>
          <a:xfrm>
            <a:off x="3029310" y="-25417"/>
            <a:ext cx="6133380" cy="584775"/>
          </a:xfrm>
          <a:prstGeom prst="rect">
            <a:avLst/>
          </a:prstGeom>
          <a:noFill/>
        </p:spPr>
        <p:txBody>
          <a:bodyPr wrap="square">
            <a:spAutoFit/>
          </a:bodyPr>
          <a:lstStyle/>
          <a:p>
            <a:pPr algn="ctr"/>
            <a:r>
              <a:rPr lang="es-AR" sz="3200" b="1" dirty="0">
                <a:solidFill>
                  <a:srgbClr val="462300"/>
                </a:solidFill>
              </a:rPr>
              <a:t>DINOSAURIOS</a:t>
            </a:r>
          </a:p>
        </p:txBody>
      </p:sp>
      <p:sp>
        <p:nvSpPr>
          <p:cNvPr id="8" name="CuadroTexto 7">
            <a:extLst>
              <a:ext uri="{FF2B5EF4-FFF2-40B4-BE49-F238E27FC236}">
                <a16:creationId xmlns:a16="http://schemas.microsoft.com/office/drawing/2014/main" id="{F0EAF7FC-F440-9C62-7D6E-135B00F0D043}"/>
              </a:ext>
            </a:extLst>
          </p:cNvPr>
          <p:cNvSpPr txBox="1"/>
          <p:nvPr/>
        </p:nvSpPr>
        <p:spPr>
          <a:xfrm>
            <a:off x="3462065" y="656849"/>
            <a:ext cx="5267870" cy="1815882"/>
          </a:xfrm>
          <a:prstGeom prst="rect">
            <a:avLst/>
          </a:prstGeom>
          <a:noFill/>
        </p:spPr>
        <p:txBody>
          <a:bodyPr wrap="square">
            <a:spAutoFit/>
          </a:bodyPr>
          <a:lstStyle/>
          <a:p>
            <a:pPr algn="ctr"/>
            <a:r>
              <a:rPr lang="es-MX" sz="1600" b="0" i="0" u="none" strike="noStrike" dirty="0">
                <a:solidFill>
                  <a:srgbClr val="000000"/>
                </a:solidFill>
                <a:effectLst/>
              </a:rPr>
              <a:t>Se les llama así a los reptiles que aparecieron hace 230 millones de años. De una asombrosa diversidad, Algunos de ellos tenían una especie de coraza, otros tenían una aleta en la espalda, unos tenían dos patas y otros cuatro y en cuanto a su alimentación podían ser carnívoros, herbívoros u omnívoros, pero todos poseían una postura erguida y caminaban sobre las puntas de los dedos.</a:t>
            </a:r>
            <a:endParaRPr lang="en-US" sz="1600" dirty="0"/>
          </a:p>
        </p:txBody>
      </p:sp>
      <p:sp>
        <p:nvSpPr>
          <p:cNvPr id="9" name="CuadroTexto 8">
            <a:extLst>
              <a:ext uri="{FF2B5EF4-FFF2-40B4-BE49-F238E27FC236}">
                <a16:creationId xmlns:a16="http://schemas.microsoft.com/office/drawing/2014/main" id="{9EF01BEA-2D9D-1484-1866-6B9E5CAAA2E2}"/>
              </a:ext>
            </a:extLst>
          </p:cNvPr>
          <p:cNvSpPr txBox="1"/>
          <p:nvPr/>
        </p:nvSpPr>
        <p:spPr>
          <a:xfrm>
            <a:off x="993862" y="1373438"/>
            <a:ext cx="2368190" cy="400110"/>
          </a:xfrm>
          <a:prstGeom prst="rect">
            <a:avLst/>
          </a:prstGeom>
          <a:noFill/>
        </p:spPr>
        <p:txBody>
          <a:bodyPr wrap="square">
            <a:spAutoFit/>
          </a:bodyPr>
          <a:lstStyle/>
          <a:p>
            <a:pPr algn="ctr"/>
            <a:r>
              <a:rPr lang="es-AR" sz="2000" b="1" dirty="0">
                <a:solidFill>
                  <a:srgbClr val="462300"/>
                </a:solidFill>
              </a:rPr>
              <a:t>FÓSILES</a:t>
            </a:r>
          </a:p>
        </p:txBody>
      </p:sp>
      <p:sp>
        <p:nvSpPr>
          <p:cNvPr id="10" name="CuadroTexto 9">
            <a:extLst>
              <a:ext uri="{FF2B5EF4-FFF2-40B4-BE49-F238E27FC236}">
                <a16:creationId xmlns:a16="http://schemas.microsoft.com/office/drawing/2014/main" id="{1388A9B6-3E5C-7448-0C3A-F5B45FBE1C9A}"/>
              </a:ext>
            </a:extLst>
          </p:cNvPr>
          <p:cNvSpPr txBox="1"/>
          <p:nvPr/>
        </p:nvSpPr>
        <p:spPr>
          <a:xfrm>
            <a:off x="1179282" y="4272657"/>
            <a:ext cx="2368190" cy="400110"/>
          </a:xfrm>
          <a:prstGeom prst="rect">
            <a:avLst/>
          </a:prstGeom>
          <a:noFill/>
        </p:spPr>
        <p:txBody>
          <a:bodyPr wrap="square">
            <a:spAutoFit/>
          </a:bodyPr>
          <a:lstStyle/>
          <a:p>
            <a:pPr algn="ctr"/>
            <a:r>
              <a:rPr lang="es-AR" sz="2000" b="1" dirty="0">
                <a:solidFill>
                  <a:srgbClr val="462300"/>
                </a:solidFill>
              </a:rPr>
              <a:t>CLASIFICACIÓN</a:t>
            </a:r>
          </a:p>
        </p:txBody>
      </p:sp>
      <p:sp>
        <p:nvSpPr>
          <p:cNvPr id="11" name="CuadroTexto 10">
            <a:extLst>
              <a:ext uri="{FF2B5EF4-FFF2-40B4-BE49-F238E27FC236}">
                <a16:creationId xmlns:a16="http://schemas.microsoft.com/office/drawing/2014/main" id="{FF274460-3C56-A0A8-B213-E7049AD320C6}"/>
              </a:ext>
            </a:extLst>
          </p:cNvPr>
          <p:cNvSpPr txBox="1"/>
          <p:nvPr/>
        </p:nvSpPr>
        <p:spPr>
          <a:xfrm>
            <a:off x="6531062" y="2760248"/>
            <a:ext cx="2368190" cy="400110"/>
          </a:xfrm>
          <a:prstGeom prst="rect">
            <a:avLst/>
          </a:prstGeom>
          <a:noFill/>
        </p:spPr>
        <p:txBody>
          <a:bodyPr wrap="square">
            <a:spAutoFit/>
          </a:bodyPr>
          <a:lstStyle/>
          <a:p>
            <a:pPr algn="ctr"/>
            <a:r>
              <a:rPr lang="es-AR" sz="2000" b="1" dirty="0">
                <a:solidFill>
                  <a:srgbClr val="462300"/>
                </a:solidFill>
              </a:rPr>
              <a:t>¿SABÍAS QUÉ?</a:t>
            </a:r>
          </a:p>
        </p:txBody>
      </p:sp>
      <p:sp>
        <p:nvSpPr>
          <p:cNvPr id="12" name="CuadroTexto 11">
            <a:extLst>
              <a:ext uri="{FF2B5EF4-FFF2-40B4-BE49-F238E27FC236}">
                <a16:creationId xmlns:a16="http://schemas.microsoft.com/office/drawing/2014/main" id="{F2A26A74-FB50-3796-320D-A6B3D6D25D23}"/>
              </a:ext>
            </a:extLst>
          </p:cNvPr>
          <p:cNvSpPr txBox="1"/>
          <p:nvPr/>
        </p:nvSpPr>
        <p:spPr>
          <a:xfrm>
            <a:off x="9247684" y="987410"/>
            <a:ext cx="2368190" cy="400110"/>
          </a:xfrm>
          <a:prstGeom prst="rect">
            <a:avLst/>
          </a:prstGeom>
          <a:noFill/>
        </p:spPr>
        <p:txBody>
          <a:bodyPr wrap="square">
            <a:spAutoFit/>
          </a:bodyPr>
          <a:lstStyle/>
          <a:p>
            <a:pPr algn="ctr"/>
            <a:r>
              <a:rPr lang="es-AR" sz="2000" b="1" dirty="0">
                <a:solidFill>
                  <a:srgbClr val="462300"/>
                </a:solidFill>
              </a:rPr>
              <a:t>EXTINCIÓN</a:t>
            </a:r>
          </a:p>
        </p:txBody>
      </p:sp>
      <p:sp>
        <p:nvSpPr>
          <p:cNvPr id="13" name="CuadroTexto 12">
            <a:extLst>
              <a:ext uri="{FF2B5EF4-FFF2-40B4-BE49-F238E27FC236}">
                <a16:creationId xmlns:a16="http://schemas.microsoft.com/office/drawing/2014/main" id="{C7310094-4925-D543-46B3-CD2A6D28B519}"/>
              </a:ext>
            </a:extLst>
          </p:cNvPr>
          <p:cNvSpPr txBox="1"/>
          <p:nvPr/>
        </p:nvSpPr>
        <p:spPr>
          <a:xfrm>
            <a:off x="9311983" y="1370308"/>
            <a:ext cx="2689234" cy="4708981"/>
          </a:xfrm>
          <a:prstGeom prst="rect">
            <a:avLst/>
          </a:prstGeom>
          <a:noFill/>
        </p:spPr>
        <p:txBody>
          <a:bodyPr wrap="square">
            <a:spAutoFit/>
          </a:bodyPr>
          <a:lstStyle/>
          <a:p>
            <a:pPr algn="ctr"/>
            <a:r>
              <a:rPr lang="es-MX" sz="1500" b="0" i="0" u="none" strike="noStrike" dirty="0">
                <a:solidFill>
                  <a:srgbClr val="000000"/>
                </a:solidFill>
                <a:effectLst/>
                <a:latin typeface="YACgEan-tYE 0"/>
              </a:rPr>
              <a:t>Los dinosaurios dominaron el planeta durante 180 millones de años. Sin embargo, al final del período cretácico, desaparecieron sorpresivamente junto con muchos otros animales.</a:t>
            </a:r>
            <a:endParaRPr lang="es-MX" sz="1500" dirty="0">
              <a:solidFill>
                <a:srgbClr val="000000"/>
              </a:solidFill>
              <a:effectLst/>
              <a:latin typeface="YACgEan-tYE 0"/>
            </a:endParaRPr>
          </a:p>
          <a:p>
            <a:pPr algn="ctr"/>
            <a:r>
              <a:rPr lang="es-MX" sz="1500" b="0" i="0" u="none" strike="noStrike" dirty="0">
                <a:solidFill>
                  <a:srgbClr val="000000"/>
                </a:solidFill>
                <a:effectLst/>
                <a:latin typeface="YACgEan-tYE 0"/>
              </a:rPr>
              <a:t>Las causas de la desaparición no están del todo claras todavía. Varias teorías han intentado explicar estas desapariciones basándose en distintas evidencias. La hipótesis más aceptada es la de la caída de un asteroide de enorme tamaño que desencadenó cambios climáticos de inusitada magnitud en la Tierra. Cambios a los cuales los dinosaurios no pudieron adaptarse.</a:t>
            </a:r>
            <a:endParaRPr lang="es-MX" sz="1500" dirty="0">
              <a:solidFill>
                <a:srgbClr val="000000"/>
              </a:solidFill>
              <a:effectLst/>
              <a:latin typeface="YACgEan-tYE 0"/>
            </a:endParaRPr>
          </a:p>
        </p:txBody>
      </p:sp>
      <p:sp>
        <p:nvSpPr>
          <p:cNvPr id="14" name="CuadroTexto 13">
            <a:extLst>
              <a:ext uri="{FF2B5EF4-FFF2-40B4-BE49-F238E27FC236}">
                <a16:creationId xmlns:a16="http://schemas.microsoft.com/office/drawing/2014/main" id="{1F03B68C-003F-56E3-2E9C-346588BB41B1}"/>
              </a:ext>
            </a:extLst>
          </p:cNvPr>
          <p:cNvSpPr txBox="1"/>
          <p:nvPr/>
        </p:nvSpPr>
        <p:spPr>
          <a:xfrm>
            <a:off x="5714904" y="3130594"/>
            <a:ext cx="3539948" cy="2062103"/>
          </a:xfrm>
          <a:prstGeom prst="rect">
            <a:avLst/>
          </a:prstGeom>
          <a:noFill/>
        </p:spPr>
        <p:txBody>
          <a:bodyPr wrap="square">
            <a:spAutoFit/>
          </a:bodyPr>
          <a:lstStyle/>
          <a:p>
            <a:pPr algn="ctr"/>
            <a:r>
              <a:rPr lang="es-MX" sz="1600" b="0" i="0" u="none" strike="noStrike" dirty="0">
                <a:solidFill>
                  <a:srgbClr val="000000"/>
                </a:solidFill>
                <a:effectLst/>
              </a:rPr>
              <a:t>El dinosaurio mas grande es el </a:t>
            </a:r>
            <a:r>
              <a:rPr lang="es-MX" sz="1600" b="0" i="0" u="none" strike="noStrike" dirty="0" err="1">
                <a:solidFill>
                  <a:srgbClr val="000000"/>
                </a:solidFill>
                <a:effectLst/>
              </a:rPr>
              <a:t>Argentinosaurus</a:t>
            </a:r>
            <a:r>
              <a:rPr lang="es-MX" sz="1600" b="0" i="0" u="none" strike="noStrike" dirty="0">
                <a:solidFill>
                  <a:srgbClr val="000000"/>
                </a:solidFill>
                <a:effectLst/>
              </a:rPr>
              <a:t> huinculensis. Medía cerca de 50 m de largo, y era un enorme cuadrúpedo herbívoro, de largo cuello, que vivió en el cretácico tardío y fue hallado en la Argentina por los paleontólogos Rodolfo Coria y José Bonaparte en el año 1993.</a:t>
            </a:r>
            <a:endParaRPr lang="en-US" sz="1600" dirty="0"/>
          </a:p>
        </p:txBody>
      </p:sp>
      <p:sp>
        <p:nvSpPr>
          <p:cNvPr id="15" name="CuadroTexto 14">
            <a:extLst>
              <a:ext uri="{FF2B5EF4-FFF2-40B4-BE49-F238E27FC236}">
                <a16:creationId xmlns:a16="http://schemas.microsoft.com/office/drawing/2014/main" id="{DAFDD7AA-7B2D-3880-19F8-E04B9AA7CA41}"/>
              </a:ext>
            </a:extLst>
          </p:cNvPr>
          <p:cNvSpPr txBox="1"/>
          <p:nvPr/>
        </p:nvSpPr>
        <p:spPr>
          <a:xfrm>
            <a:off x="868363" y="4497735"/>
            <a:ext cx="3278187" cy="2062103"/>
          </a:xfrm>
          <a:prstGeom prst="rect">
            <a:avLst/>
          </a:prstGeom>
          <a:noFill/>
        </p:spPr>
        <p:txBody>
          <a:bodyPr wrap="square">
            <a:spAutoFit/>
          </a:bodyPr>
          <a:lstStyle/>
          <a:p>
            <a:pPr algn="ctr"/>
            <a:r>
              <a:rPr lang="es-MX" sz="1600" b="0" i="0" u="none" strike="noStrike" dirty="0">
                <a:solidFill>
                  <a:srgbClr val="000000"/>
                </a:solidFill>
                <a:effectLst/>
                <a:latin typeface="YACgEan-tYE 0"/>
              </a:rPr>
              <a:t>Se tiene en cuenta, fundamentalmente, la estructura de los huesos de la cadera. Los </a:t>
            </a:r>
            <a:r>
              <a:rPr lang="es-MX" sz="1600" b="0" i="0" u="none" strike="noStrike" dirty="0" err="1">
                <a:solidFill>
                  <a:srgbClr val="000000"/>
                </a:solidFill>
                <a:effectLst/>
                <a:latin typeface="YACgEan-tYE 0"/>
              </a:rPr>
              <a:t>Saurisquios</a:t>
            </a:r>
            <a:r>
              <a:rPr lang="es-MX" sz="1600" b="0" i="0" u="none" strike="noStrike" dirty="0">
                <a:solidFill>
                  <a:srgbClr val="000000"/>
                </a:solidFill>
                <a:effectLst/>
                <a:latin typeface="YACgEan-tYE 0"/>
              </a:rPr>
              <a:t> son el grupo cuya cadera es similar a la de los lagartos, mientras que los Ornitisquios </a:t>
            </a:r>
            <a:endParaRPr lang="es-MX" sz="1600" dirty="0">
              <a:solidFill>
                <a:srgbClr val="000000"/>
              </a:solidFill>
              <a:effectLst/>
              <a:latin typeface="YACgEan-tYE 0"/>
            </a:endParaRPr>
          </a:p>
          <a:p>
            <a:pPr algn="ctr"/>
            <a:r>
              <a:rPr lang="es-MX" sz="1600" b="0" i="0" u="none" strike="noStrike" dirty="0">
                <a:solidFill>
                  <a:srgbClr val="000000"/>
                </a:solidFill>
                <a:effectLst/>
                <a:latin typeface="YACgEan-tYE 0"/>
              </a:rPr>
              <a:t>poseen la cadera similar </a:t>
            </a:r>
            <a:endParaRPr lang="es-MX" sz="1600" dirty="0">
              <a:solidFill>
                <a:srgbClr val="000000"/>
              </a:solidFill>
              <a:effectLst/>
              <a:latin typeface="YACgEan-tYE 0"/>
            </a:endParaRPr>
          </a:p>
          <a:p>
            <a:pPr algn="ctr"/>
            <a:r>
              <a:rPr lang="es-MX" sz="1600" b="0" i="0" u="none" strike="noStrike" dirty="0">
                <a:solidFill>
                  <a:srgbClr val="000000"/>
                </a:solidFill>
                <a:effectLst/>
                <a:latin typeface="YACgEan-tYE 0"/>
              </a:rPr>
              <a:t>a la de los pájaros.</a:t>
            </a:r>
            <a:endParaRPr lang="es-MX" sz="1600" dirty="0">
              <a:solidFill>
                <a:srgbClr val="000000"/>
              </a:solidFill>
              <a:effectLst/>
              <a:latin typeface="YACgEan-tYE 0"/>
            </a:endParaRPr>
          </a:p>
        </p:txBody>
      </p:sp>
      <p:sp>
        <p:nvSpPr>
          <p:cNvPr id="16" name="CuadroTexto 15">
            <a:extLst>
              <a:ext uri="{FF2B5EF4-FFF2-40B4-BE49-F238E27FC236}">
                <a16:creationId xmlns:a16="http://schemas.microsoft.com/office/drawing/2014/main" id="{9586135D-DC10-1BE8-1F47-997B33AC24BA}"/>
              </a:ext>
            </a:extLst>
          </p:cNvPr>
          <p:cNvSpPr txBox="1"/>
          <p:nvPr/>
        </p:nvSpPr>
        <p:spPr>
          <a:xfrm>
            <a:off x="244749" y="1729196"/>
            <a:ext cx="3539948" cy="2062103"/>
          </a:xfrm>
          <a:prstGeom prst="rect">
            <a:avLst/>
          </a:prstGeom>
          <a:noFill/>
        </p:spPr>
        <p:txBody>
          <a:bodyPr wrap="square">
            <a:spAutoFit/>
          </a:bodyPr>
          <a:lstStyle/>
          <a:p>
            <a:pPr algn="ctr"/>
            <a:r>
              <a:rPr lang="es-MX" sz="1600" b="0" i="0" u="none" strike="noStrike" dirty="0">
                <a:solidFill>
                  <a:srgbClr val="000000"/>
                </a:solidFill>
                <a:effectLst/>
              </a:rPr>
              <a:t>La existencia de los dinosaurios se determinó a partir del descubrimiento de fósiles. Se han encontrado fósiles en todos los continentes, prueba de que estos grandes reptiles se extendieron por todo el planeta. Los fósiles más abundantes corresponden a huesos, luego los de dientes, huellas y huevos.</a:t>
            </a:r>
            <a:endParaRPr lang="en-US" sz="1600" dirty="0"/>
          </a:p>
        </p:txBody>
      </p:sp>
    </p:spTree>
    <p:extLst>
      <p:ext uri="{BB962C8B-B14F-4D97-AF65-F5344CB8AC3E}">
        <p14:creationId xmlns:p14="http://schemas.microsoft.com/office/powerpoint/2010/main" val="40198644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324</Words>
  <Application>Microsoft Office PowerPoint</Application>
  <PresentationFormat>Panorámica</PresentationFormat>
  <Paragraphs>14</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YACgEan-tYE 0</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agustin zeoli</dc:creator>
  <cp:lastModifiedBy>agustin zeoli</cp:lastModifiedBy>
  <cp:revision>3</cp:revision>
  <dcterms:created xsi:type="dcterms:W3CDTF">2022-11-04T13:46:12Z</dcterms:created>
  <dcterms:modified xsi:type="dcterms:W3CDTF">2022-11-04T14:00:44Z</dcterms:modified>
</cp:coreProperties>
</file>